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71" r:id="rId3"/>
    <p:sldId id="276" r:id="rId4"/>
    <p:sldId id="272" r:id="rId5"/>
    <p:sldId id="284" r:id="rId6"/>
    <p:sldId id="288" r:id="rId7"/>
    <p:sldId id="290" r:id="rId8"/>
    <p:sldId id="291" r:id="rId9"/>
    <p:sldId id="292" r:id="rId10"/>
    <p:sldId id="293" r:id="rId11"/>
    <p:sldId id="294" r:id="rId12"/>
    <p:sldId id="280" r:id="rId13"/>
    <p:sldId id="281" r:id="rId14"/>
    <p:sldId id="282" r:id="rId15"/>
    <p:sldId id="283" r:id="rId16"/>
    <p:sldId id="302" r:id="rId17"/>
    <p:sldId id="303" r:id="rId18"/>
    <p:sldId id="304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CC99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4" autoAdjust="0"/>
    <p:restoredTop sz="94660" autoAdjust="0"/>
  </p:normalViewPr>
  <p:slideViewPr>
    <p:cSldViewPr>
      <p:cViewPr varScale="1">
        <p:scale>
          <a:sx n="74" d="100"/>
          <a:sy n="74" d="100"/>
        </p:scale>
        <p:origin x="-2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808AF-3776-481B-B3F9-543C969B4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ECAE-B089-4FC4-B269-96BF6C907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3D910-7B10-4040-8D5A-44A0912BF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FA747B42-B9D2-411F-BEB9-6E35735563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F9E9-1F53-4BBE-9729-A532F5E93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2D94-CA11-4430-B73D-2CCF73CBA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4F2F-242B-4C85-AFD7-6EF758C87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3B39A-49FF-4B14-886B-2E4A1E790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7073-6DA2-43F3-8129-66BDE62A6F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6CE7F-16BB-4D9E-8FE7-8144FDE11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CAE1-0388-4591-9AB8-32854B13A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F2AADE-F4F9-4522-A1C7-A58F1BA034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9105CF-4865-4113-9888-B82DDE7B975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295400"/>
            <a:ext cx="7772400" cy="22860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Solving Exponential and Logarithmic Equations</a:t>
            </a:r>
            <a:br>
              <a:rPr lang="en-US" sz="4000" dirty="0"/>
            </a:br>
            <a:r>
              <a:rPr lang="en-US" sz="3200" dirty="0" smtClean="0"/>
              <a:t>Day 7 </a:t>
            </a:r>
            <a:br>
              <a:rPr lang="en-US" sz="3200" dirty="0" smtClean="0"/>
            </a:br>
            <a:r>
              <a:rPr lang="en-US" sz="3200" dirty="0" smtClean="0"/>
              <a:t>AB Calculus</a:t>
            </a:r>
            <a:br>
              <a:rPr lang="en-US" sz="3200" dirty="0" smtClean="0"/>
            </a:br>
            <a:r>
              <a:rPr lang="en-US" sz="3200" dirty="0" err="1" smtClean="0"/>
              <a:t>Precalculus</a:t>
            </a:r>
            <a:r>
              <a:rPr lang="en-US" sz="3200" dirty="0" smtClean="0"/>
              <a:t> Review</a:t>
            </a:r>
            <a:endParaRPr lang="en-US" sz="3200" dirty="0"/>
          </a:p>
        </p:txBody>
      </p:sp>
      <p:sp>
        <p:nvSpPr>
          <p:cNvPr id="111619" name="Rectangle 3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Hopkins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Solving by Rewriting as an Exponential</a:t>
            </a:r>
          </a:p>
        </p:txBody>
      </p:sp>
      <p:sp>
        <p:nvSpPr>
          <p:cNvPr id="15565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Solve log</a:t>
            </a:r>
            <a:r>
              <a:rPr lang="en-US" baseline="-25000"/>
              <a:t>4</a:t>
            </a:r>
            <a:r>
              <a:rPr lang="en-US"/>
              <a:t>(x+3) = 2</a:t>
            </a:r>
          </a:p>
          <a:p>
            <a:r>
              <a:rPr lang="en-US"/>
              <a:t>4</a:t>
            </a:r>
            <a:r>
              <a:rPr lang="en-US" baseline="30000"/>
              <a:t>2</a:t>
            </a:r>
            <a:r>
              <a:rPr lang="en-US"/>
              <a:t> = x+3</a:t>
            </a:r>
          </a:p>
          <a:p>
            <a:r>
              <a:rPr lang="en-US"/>
              <a:t>16 = x+3</a:t>
            </a:r>
          </a:p>
          <a:p>
            <a:r>
              <a:rPr lang="en-US"/>
              <a:t>13 = 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8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 Do</a:t>
            </a:r>
          </a:p>
        </p:txBody>
      </p:sp>
      <p:sp>
        <p:nvSpPr>
          <p:cNvPr id="15667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Solve 3ln(2x) = 12</a:t>
            </a:r>
          </a:p>
          <a:p>
            <a:pPr>
              <a:lnSpc>
                <a:spcPct val="90000"/>
              </a:lnSpc>
            </a:pPr>
            <a:r>
              <a:rPr lang="en-US"/>
              <a:t>ln(2x) = 4</a:t>
            </a:r>
          </a:p>
          <a:p>
            <a:pPr>
              <a:lnSpc>
                <a:spcPct val="90000"/>
              </a:lnSpc>
            </a:pPr>
            <a:r>
              <a:rPr lang="en-US"/>
              <a:t>Realize that our base is e, so</a:t>
            </a:r>
          </a:p>
          <a:p>
            <a:pPr>
              <a:lnSpc>
                <a:spcPct val="90000"/>
              </a:lnSpc>
            </a:pPr>
            <a:r>
              <a:rPr lang="en-US"/>
              <a:t>e</a:t>
            </a:r>
            <a:r>
              <a:rPr lang="en-US" baseline="30000"/>
              <a:t>4</a:t>
            </a:r>
            <a:r>
              <a:rPr lang="en-US"/>
              <a:t> = 2x</a:t>
            </a:r>
          </a:p>
          <a:p>
            <a:pPr>
              <a:lnSpc>
                <a:spcPct val="90000"/>
              </a:lnSpc>
            </a:pPr>
            <a:r>
              <a:rPr lang="en-US"/>
              <a:t>x </a:t>
            </a:r>
            <a:r>
              <a:rPr lang="en-US">
                <a:cs typeface="Arial" pitchFamily="34" charset="0"/>
              </a:rPr>
              <a:t>≈ 27.299</a:t>
            </a:r>
          </a:p>
          <a:p>
            <a:pPr>
              <a:lnSpc>
                <a:spcPct val="90000"/>
              </a:lnSpc>
            </a:pPr>
            <a:endParaRPr lang="en-US"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>
                <a:cs typeface="Arial" pitchFamily="34" charset="0"/>
              </a:rPr>
              <a:t>You always need to check your answers because sometimes they don’t work!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Using Properties to Solve Logarithmic Equations</a:t>
            </a:r>
          </a:p>
        </p:txBody>
      </p:sp>
      <p:sp>
        <p:nvSpPr>
          <p:cNvPr id="14233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i="1" u="sng"/>
          </a:p>
          <a:p>
            <a:r>
              <a:rPr lang="en-US"/>
              <a:t>1.	Condense both sides first (if necessary).</a:t>
            </a:r>
          </a:p>
          <a:p>
            <a:r>
              <a:rPr lang="en-US"/>
              <a:t>2.	If the bases are the same on both sides, you can cancel the logs on both sides.</a:t>
            </a:r>
          </a:p>
          <a:p>
            <a:r>
              <a:rPr lang="en-US"/>
              <a:t>3.	Solve the simple equation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 Solve for x</a:t>
            </a:r>
          </a:p>
        </p:txBody>
      </p:sp>
      <p:sp>
        <p:nvSpPr>
          <p:cNvPr id="14336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log</a:t>
            </a:r>
            <a:r>
              <a:rPr lang="en-US" baseline="-25000"/>
              <a:t>3</a:t>
            </a:r>
            <a:r>
              <a:rPr lang="en-US"/>
              <a:t>6 = log</a:t>
            </a:r>
            <a:r>
              <a:rPr lang="en-US" baseline="-25000"/>
              <a:t>3</a:t>
            </a:r>
            <a:r>
              <a:rPr lang="en-US"/>
              <a:t>3 + log</a:t>
            </a:r>
            <a:r>
              <a:rPr lang="en-US" baseline="-25000"/>
              <a:t>3</a:t>
            </a:r>
            <a:r>
              <a:rPr lang="en-US"/>
              <a:t>x		</a:t>
            </a:r>
            <a:r>
              <a:rPr lang="en-US" sz="2800">
                <a:solidFill>
                  <a:srgbClr val="00CC99"/>
                </a:solidFill>
              </a:rPr>
              <a:t>problem</a:t>
            </a:r>
          </a:p>
          <a:p>
            <a:r>
              <a:rPr lang="en-US"/>
              <a:t>log</a:t>
            </a:r>
            <a:r>
              <a:rPr lang="en-US" baseline="-25000"/>
              <a:t>3</a:t>
            </a:r>
            <a:r>
              <a:rPr lang="en-US"/>
              <a:t>6 = log</a:t>
            </a:r>
            <a:r>
              <a:rPr lang="en-US" baseline="-25000"/>
              <a:t>3</a:t>
            </a:r>
            <a:r>
              <a:rPr lang="en-US"/>
              <a:t>3x			</a:t>
            </a:r>
            <a:r>
              <a:rPr lang="en-US" sz="2800">
                <a:solidFill>
                  <a:srgbClr val="00CC99"/>
                </a:solidFill>
              </a:rPr>
              <a:t>condense</a:t>
            </a:r>
          </a:p>
          <a:p>
            <a:r>
              <a:rPr lang="en-US"/>
              <a:t>      6 = 3x				</a:t>
            </a:r>
            <a:r>
              <a:rPr lang="en-US" sz="2800">
                <a:solidFill>
                  <a:srgbClr val="00CC99"/>
                </a:solidFill>
              </a:rPr>
              <a:t>drop logs</a:t>
            </a:r>
            <a:r>
              <a:rPr lang="en-US"/>
              <a:t>	</a:t>
            </a:r>
          </a:p>
          <a:p>
            <a:r>
              <a:rPr lang="en-US"/>
              <a:t>      2 = x				</a:t>
            </a:r>
            <a:r>
              <a:rPr lang="en-US" sz="2800">
                <a:solidFill>
                  <a:srgbClr val="00CC99"/>
                </a:solidFill>
              </a:rPr>
              <a:t>solution</a:t>
            </a:r>
          </a:p>
          <a:p>
            <a:pPr>
              <a:buFont typeface="Wingdings" pitchFamily="2" charset="2"/>
              <a:buNone/>
            </a:pPr>
            <a:endParaRPr lang="en-US">
              <a:solidFill>
                <a:srgbClr val="00CC99"/>
              </a:solidFill>
            </a:endParaRP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 Do:  Solve for x</a:t>
            </a:r>
          </a:p>
        </p:txBody>
      </p:sp>
      <p:sp>
        <p:nvSpPr>
          <p:cNvPr id="14438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 16 = x log 2 			</a:t>
            </a:r>
            <a:r>
              <a:rPr lang="en-US" sz="2800" dirty="0">
                <a:solidFill>
                  <a:srgbClr val="00CC99"/>
                </a:solidFill>
              </a:rPr>
              <a:t>problem</a:t>
            </a:r>
          </a:p>
          <a:p>
            <a:r>
              <a:rPr lang="en-US" dirty="0"/>
              <a:t>log 16 = log 2</a:t>
            </a:r>
            <a:r>
              <a:rPr lang="en-US" baseline="30000" dirty="0"/>
              <a:t>x</a:t>
            </a:r>
            <a:r>
              <a:rPr lang="en-US" dirty="0"/>
              <a:t>		</a:t>
            </a:r>
            <a:r>
              <a:rPr lang="en-US" dirty="0" smtClean="0"/>
              <a:t>	</a:t>
            </a:r>
            <a:r>
              <a:rPr lang="en-US" sz="2800" dirty="0" smtClean="0">
                <a:solidFill>
                  <a:srgbClr val="00CC99"/>
                </a:solidFill>
              </a:rPr>
              <a:t>condense</a:t>
            </a:r>
            <a:endParaRPr lang="en-US" sz="2800" dirty="0">
              <a:solidFill>
                <a:srgbClr val="00CC99"/>
              </a:solidFill>
            </a:endParaRPr>
          </a:p>
          <a:p>
            <a:r>
              <a:rPr lang="en-US" dirty="0"/>
              <a:t>      16 = </a:t>
            </a:r>
            <a:r>
              <a:rPr lang="en-US" dirty="0" smtClean="0"/>
              <a:t>2</a:t>
            </a:r>
            <a:r>
              <a:rPr lang="en-US" baseline="30000" dirty="0" smtClean="0"/>
              <a:t>x</a:t>
            </a:r>
            <a:r>
              <a:rPr lang="en-US" dirty="0"/>
              <a:t>			</a:t>
            </a:r>
            <a:r>
              <a:rPr lang="en-US" dirty="0" smtClean="0"/>
              <a:t>	</a:t>
            </a:r>
            <a:r>
              <a:rPr lang="en-US" sz="2800" dirty="0" smtClean="0">
                <a:solidFill>
                  <a:srgbClr val="00CC99"/>
                </a:solidFill>
              </a:rPr>
              <a:t>drop </a:t>
            </a:r>
            <a:r>
              <a:rPr lang="en-US" sz="2800" dirty="0">
                <a:solidFill>
                  <a:srgbClr val="00CC99"/>
                </a:solidFill>
              </a:rPr>
              <a:t>logs</a:t>
            </a:r>
            <a:r>
              <a:rPr lang="en-US" dirty="0"/>
              <a:t>	</a:t>
            </a:r>
          </a:p>
          <a:p>
            <a:r>
              <a:rPr lang="en-US" dirty="0"/>
              <a:t>        x = 4 				</a:t>
            </a:r>
            <a:r>
              <a:rPr lang="en-US" sz="2800" dirty="0">
                <a:solidFill>
                  <a:srgbClr val="00CC99"/>
                </a:solidFill>
              </a:rPr>
              <a:t>solution</a:t>
            </a:r>
          </a:p>
          <a:p>
            <a:pPr>
              <a:buFont typeface="Wingdings" pitchFamily="2" charset="2"/>
              <a:buNone/>
            </a:pPr>
            <a:endParaRPr lang="en-US" dirty="0">
              <a:solidFill>
                <a:srgbClr val="00CC99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 Do:  Solve for x</a:t>
            </a:r>
          </a:p>
        </p:txBody>
      </p:sp>
      <p:sp>
        <p:nvSpPr>
          <p:cNvPr id="145411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76400"/>
            <a:ext cx="8461375" cy="4422775"/>
          </a:xfrm>
        </p:spPr>
        <p:txBody>
          <a:bodyPr/>
          <a:lstStyle/>
          <a:p>
            <a:r>
              <a:rPr lang="en-US" sz="2800"/>
              <a:t>     log</a:t>
            </a:r>
            <a:r>
              <a:rPr lang="en-US" sz="2800" baseline="-25000"/>
              <a:t>4</a:t>
            </a:r>
            <a:r>
              <a:rPr lang="en-US" sz="2800"/>
              <a:t>x = log</a:t>
            </a:r>
            <a:r>
              <a:rPr lang="en-US" sz="2800" baseline="-25000"/>
              <a:t>4</a:t>
            </a:r>
            <a:r>
              <a:rPr lang="en-US" sz="2800"/>
              <a:t>4			</a:t>
            </a:r>
            <a:r>
              <a:rPr lang="en-US" sz="2400">
                <a:solidFill>
                  <a:srgbClr val="00CC99"/>
                </a:solidFill>
              </a:rPr>
              <a:t>problem</a:t>
            </a:r>
          </a:p>
          <a:p>
            <a:pPr>
              <a:buFont typeface="Wingdings" pitchFamily="2" charset="2"/>
              <a:buNone/>
            </a:pPr>
            <a:endParaRPr lang="en-US" sz="2400">
              <a:solidFill>
                <a:srgbClr val="00CC99"/>
              </a:solidFill>
            </a:endParaRPr>
          </a:p>
          <a:p>
            <a:r>
              <a:rPr lang="en-US" sz="2800"/>
              <a:t>              = log</a:t>
            </a:r>
            <a:r>
              <a:rPr lang="en-US" sz="2800" baseline="-25000"/>
              <a:t>4</a:t>
            </a:r>
            <a:r>
              <a:rPr lang="en-US" sz="2800"/>
              <a:t>4			</a:t>
            </a:r>
            <a:r>
              <a:rPr lang="en-US" sz="2400">
                <a:solidFill>
                  <a:srgbClr val="00CC99"/>
                </a:solidFill>
              </a:rPr>
              <a:t>condense</a:t>
            </a:r>
          </a:p>
          <a:p>
            <a:pPr>
              <a:buFont typeface="Wingdings" pitchFamily="2" charset="2"/>
              <a:buNone/>
            </a:pPr>
            <a:endParaRPr lang="en-US" sz="2400">
              <a:solidFill>
                <a:srgbClr val="00CC99"/>
              </a:solidFill>
            </a:endParaRPr>
          </a:p>
          <a:p>
            <a:r>
              <a:rPr lang="en-US" sz="2800"/>
              <a:t>              = 4				</a:t>
            </a:r>
            <a:r>
              <a:rPr lang="en-US" sz="2400">
                <a:solidFill>
                  <a:srgbClr val="00CC99"/>
                </a:solidFill>
              </a:rPr>
              <a:t>drop logs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</a:t>
            </a:r>
          </a:p>
          <a:p>
            <a:r>
              <a:rPr lang="en-US" sz="2800"/>
              <a:t>         					</a:t>
            </a:r>
            <a:r>
              <a:rPr lang="en-US" sz="2400">
                <a:solidFill>
                  <a:srgbClr val="00CC99"/>
                </a:solidFill>
              </a:rPr>
              <a:t>cube each side</a:t>
            </a:r>
          </a:p>
          <a:p>
            <a:pPr>
              <a:buFont typeface="Wingdings" pitchFamily="2" charset="2"/>
              <a:buNone/>
            </a:pPr>
            <a:endParaRPr lang="en-US" sz="2400">
              <a:solidFill>
                <a:srgbClr val="00CC99"/>
              </a:solidFill>
            </a:endParaRPr>
          </a:p>
          <a:p>
            <a:r>
              <a:rPr lang="en-US" sz="2400">
                <a:solidFill>
                  <a:srgbClr val="00CC99"/>
                </a:solidFill>
              </a:rPr>
              <a:t>            </a:t>
            </a:r>
            <a:r>
              <a:rPr lang="en-US" sz="2400"/>
              <a:t>X = 64				</a:t>
            </a:r>
            <a:r>
              <a:rPr lang="en-US" sz="2400">
                <a:solidFill>
                  <a:srgbClr val="00CC99"/>
                </a:solidFill>
              </a:rPr>
              <a:t>solution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endParaRPr lang="en-US" sz="2800">
              <a:solidFill>
                <a:srgbClr val="00CC99"/>
              </a:solidFill>
            </a:endParaRPr>
          </a:p>
          <a:p>
            <a:endParaRPr lang="en-US" sz="2800"/>
          </a:p>
        </p:txBody>
      </p:sp>
      <p:graphicFrame>
        <p:nvGraphicFramePr>
          <p:cNvPr id="145419" name="Object 11"/>
          <p:cNvGraphicFramePr>
            <a:graphicFrameLocks noGrp="1" noChangeAspect="1"/>
          </p:cNvGraphicFramePr>
          <p:nvPr>
            <p:ph sz="half" idx="2"/>
          </p:nvPr>
        </p:nvGraphicFramePr>
        <p:xfrm>
          <a:off x="1066800" y="4192588"/>
          <a:ext cx="1676400" cy="1117600"/>
        </p:xfrm>
        <a:graphic>
          <a:graphicData uri="http://schemas.openxmlformats.org/presentationml/2006/ole">
            <p:oleObj spid="_x0000_s145419" name="Equation" r:id="rId4" imgW="876240" imgH="583920" progId="Equation.DSMT4">
              <p:embed/>
            </p:oleObj>
          </a:graphicData>
        </a:graphic>
      </p:graphicFrame>
      <p:sp>
        <p:nvSpPr>
          <p:cNvPr id="145412" name="Line 4"/>
          <p:cNvSpPr>
            <a:spLocks noChangeShapeType="1"/>
          </p:cNvSpPr>
          <p:nvPr/>
        </p:nvSpPr>
        <p:spPr bwMode="auto">
          <a:xfrm>
            <a:off x="3657600" y="1981200"/>
            <a:ext cx="205740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13" name="Line 5"/>
          <p:cNvSpPr>
            <a:spLocks noChangeShapeType="1"/>
          </p:cNvSpPr>
          <p:nvPr/>
        </p:nvSpPr>
        <p:spPr bwMode="auto">
          <a:xfrm>
            <a:off x="3505200" y="2971800"/>
            <a:ext cx="228600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14" name="Line 6"/>
          <p:cNvSpPr>
            <a:spLocks noChangeShapeType="1"/>
          </p:cNvSpPr>
          <p:nvPr/>
        </p:nvSpPr>
        <p:spPr bwMode="auto">
          <a:xfrm>
            <a:off x="2819400" y="4800600"/>
            <a:ext cx="297180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15" name="Line 7"/>
          <p:cNvSpPr>
            <a:spLocks noChangeShapeType="1"/>
          </p:cNvSpPr>
          <p:nvPr/>
        </p:nvSpPr>
        <p:spPr bwMode="auto">
          <a:xfrm>
            <a:off x="2667000" y="3886200"/>
            <a:ext cx="304800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5416" name="Object 8"/>
          <p:cNvGraphicFramePr>
            <a:graphicFrameLocks noChangeAspect="1"/>
          </p:cNvGraphicFramePr>
          <p:nvPr/>
        </p:nvGraphicFramePr>
        <p:xfrm>
          <a:off x="762000" y="1524000"/>
          <a:ext cx="303213" cy="838200"/>
        </p:xfrm>
        <a:graphic>
          <a:graphicData uri="http://schemas.openxmlformats.org/presentationml/2006/ole">
            <p:oleObj spid="_x0000_s145416" name="Equation" r:id="rId5" imgW="164880" imgH="457200" progId="Equation.DSMT4">
              <p:embed/>
            </p:oleObj>
          </a:graphicData>
        </a:graphic>
      </p:graphicFrame>
      <p:graphicFrame>
        <p:nvGraphicFramePr>
          <p:cNvPr id="145417" name="Object 9"/>
          <p:cNvGraphicFramePr>
            <a:graphicFrameLocks noChangeAspect="1"/>
          </p:cNvGraphicFramePr>
          <p:nvPr/>
        </p:nvGraphicFramePr>
        <p:xfrm>
          <a:off x="762000" y="2438400"/>
          <a:ext cx="1204913" cy="787400"/>
        </p:xfrm>
        <a:graphic>
          <a:graphicData uri="http://schemas.openxmlformats.org/presentationml/2006/ole">
            <p:oleObj spid="_x0000_s145417" name="Equation" r:id="rId6" imgW="583920" imgH="380880" progId="Equation.DSMT4">
              <p:embed/>
            </p:oleObj>
          </a:graphicData>
        </a:graphic>
      </p:graphicFrame>
      <p:graphicFrame>
        <p:nvGraphicFramePr>
          <p:cNvPr id="145418" name="Object 10"/>
          <p:cNvGraphicFramePr>
            <a:graphicFrameLocks noChangeAspect="1"/>
          </p:cNvGraphicFramePr>
          <p:nvPr/>
        </p:nvGraphicFramePr>
        <p:xfrm>
          <a:off x="1219200" y="3429000"/>
          <a:ext cx="620713" cy="838200"/>
        </p:xfrm>
        <a:graphic>
          <a:graphicData uri="http://schemas.openxmlformats.org/presentationml/2006/ole">
            <p:oleObj spid="_x0000_s145418" name="Equation" r:id="rId7" imgW="253800" imgH="342720" progId="Equation.DSMT4">
              <p:embed/>
            </p:oleObj>
          </a:graphicData>
        </a:graphic>
      </p:graphicFrame>
      <p:sp>
        <p:nvSpPr>
          <p:cNvPr id="145420" name="Line 12"/>
          <p:cNvSpPr>
            <a:spLocks noChangeShapeType="1"/>
          </p:cNvSpPr>
          <p:nvPr/>
        </p:nvSpPr>
        <p:spPr bwMode="auto">
          <a:xfrm flipV="1">
            <a:off x="2819400" y="5791200"/>
            <a:ext cx="289560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5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4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145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145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145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5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5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2" grpId="0" animBg="1"/>
      <p:bldP spid="145413" grpId="0" animBg="1"/>
      <p:bldP spid="145414" grpId="0" animBg="1"/>
      <p:bldP spid="145415" grpId="0" animBg="1"/>
      <p:bldP spid="1454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6486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7xlog</a:t>
            </a:r>
            <a:r>
              <a:rPr lang="en-US" baseline="-25000"/>
              <a:t>2</a:t>
            </a:r>
            <a:r>
              <a:rPr lang="en-US"/>
              <a:t>5 = 3xlog</a:t>
            </a:r>
            <a:r>
              <a:rPr lang="en-US" baseline="-25000"/>
              <a:t>2</a:t>
            </a:r>
            <a:r>
              <a:rPr lang="en-US"/>
              <a:t>5 + ½ log</a:t>
            </a:r>
            <a:r>
              <a:rPr lang="en-US" baseline="-25000"/>
              <a:t>2</a:t>
            </a:r>
            <a:r>
              <a:rPr lang="en-US"/>
              <a:t>25</a:t>
            </a:r>
          </a:p>
          <a:p>
            <a:r>
              <a:rPr lang="en-US"/>
              <a:t>log</a:t>
            </a:r>
            <a:r>
              <a:rPr lang="en-US" baseline="-25000"/>
              <a:t>2</a:t>
            </a:r>
            <a:r>
              <a:rPr lang="en-US"/>
              <a:t>5</a:t>
            </a:r>
            <a:r>
              <a:rPr lang="en-US" baseline="30000"/>
              <a:t>7x</a:t>
            </a:r>
            <a:r>
              <a:rPr lang="en-US"/>
              <a:t> = log</a:t>
            </a:r>
            <a:r>
              <a:rPr lang="en-US" baseline="-25000"/>
              <a:t>2</a:t>
            </a:r>
            <a:r>
              <a:rPr lang="en-US"/>
              <a:t>5</a:t>
            </a:r>
            <a:r>
              <a:rPr lang="en-US" baseline="30000"/>
              <a:t>3x</a:t>
            </a:r>
            <a:r>
              <a:rPr lang="en-US"/>
              <a:t> + log</a:t>
            </a:r>
            <a:r>
              <a:rPr lang="en-US" baseline="-25000"/>
              <a:t>2</a:t>
            </a:r>
            <a:r>
              <a:rPr lang="en-US"/>
              <a:t>25 </a:t>
            </a:r>
            <a:r>
              <a:rPr lang="en-US" baseline="30000"/>
              <a:t>½ </a:t>
            </a:r>
          </a:p>
          <a:p>
            <a:r>
              <a:rPr lang="en-US"/>
              <a:t>log</a:t>
            </a:r>
            <a:r>
              <a:rPr lang="en-US" baseline="-25000"/>
              <a:t>2</a:t>
            </a:r>
            <a:r>
              <a:rPr lang="en-US"/>
              <a:t>5</a:t>
            </a:r>
            <a:r>
              <a:rPr lang="en-US" baseline="30000"/>
              <a:t>7x</a:t>
            </a:r>
            <a:r>
              <a:rPr lang="en-US"/>
              <a:t> = log</a:t>
            </a:r>
            <a:r>
              <a:rPr lang="en-US" baseline="-25000"/>
              <a:t>2</a:t>
            </a:r>
            <a:r>
              <a:rPr lang="en-US"/>
              <a:t>5</a:t>
            </a:r>
            <a:r>
              <a:rPr lang="en-US" baseline="30000"/>
              <a:t>3x</a:t>
            </a:r>
            <a:r>
              <a:rPr lang="en-US"/>
              <a:t> + log</a:t>
            </a:r>
            <a:r>
              <a:rPr lang="en-US" baseline="-25000"/>
              <a:t>2</a:t>
            </a:r>
            <a:r>
              <a:rPr lang="en-US"/>
              <a:t>5</a:t>
            </a:r>
            <a:r>
              <a:rPr lang="en-US" baseline="30000"/>
              <a:t>1</a:t>
            </a:r>
          </a:p>
          <a:p>
            <a:r>
              <a:rPr lang="en-US"/>
              <a:t>7x = 3x + 1</a:t>
            </a:r>
          </a:p>
          <a:p>
            <a:r>
              <a:rPr lang="en-US"/>
              <a:t> 4x = 1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graphicFrame>
        <p:nvGraphicFramePr>
          <p:cNvPr id="164868" name="Object 4"/>
          <p:cNvGraphicFramePr>
            <a:graphicFrameLocks noChangeAspect="1"/>
          </p:cNvGraphicFramePr>
          <p:nvPr/>
        </p:nvGraphicFramePr>
        <p:xfrm>
          <a:off x="914400" y="4648200"/>
          <a:ext cx="1066800" cy="960438"/>
        </p:xfrm>
        <a:graphic>
          <a:graphicData uri="http://schemas.openxmlformats.org/presentationml/2006/ole">
            <p:oleObj spid="_x0000_s164868" name="Equation" r:id="rId3" imgW="50796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 Do</a:t>
            </a:r>
          </a:p>
        </p:txBody>
      </p:sp>
      <p:sp>
        <p:nvSpPr>
          <p:cNvPr id="16589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Solve:	log</a:t>
            </a:r>
            <a:r>
              <a:rPr lang="en-US" baseline="-25000"/>
              <a:t>7</a:t>
            </a:r>
            <a:r>
              <a:rPr lang="en-US"/>
              <a:t>7 + log</a:t>
            </a:r>
            <a:r>
              <a:rPr lang="en-US" baseline="-25000"/>
              <a:t>7</a:t>
            </a:r>
            <a:r>
              <a:rPr lang="en-US"/>
              <a:t>2 = log</a:t>
            </a:r>
            <a:r>
              <a:rPr lang="en-US" baseline="-25000"/>
              <a:t>7</a:t>
            </a:r>
            <a:r>
              <a:rPr lang="en-US"/>
              <a:t>x + log</a:t>
            </a:r>
            <a:r>
              <a:rPr lang="en-US" baseline="-25000"/>
              <a:t>7</a:t>
            </a:r>
            <a:r>
              <a:rPr lang="en-US"/>
              <a:t>(5x – 3)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 Do Answer</a:t>
            </a:r>
          </a:p>
        </p:txBody>
      </p:sp>
      <p:sp>
        <p:nvSpPr>
          <p:cNvPr id="16691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Solve:	log</a:t>
            </a:r>
            <a:r>
              <a:rPr lang="en-US" baseline="-25000"/>
              <a:t>7</a:t>
            </a:r>
            <a:r>
              <a:rPr lang="en-US"/>
              <a:t>7 + log</a:t>
            </a:r>
            <a:r>
              <a:rPr lang="en-US" baseline="-25000"/>
              <a:t>7</a:t>
            </a:r>
            <a:r>
              <a:rPr lang="en-US"/>
              <a:t>2 = log</a:t>
            </a:r>
            <a:r>
              <a:rPr lang="en-US" baseline="-25000"/>
              <a:t>7</a:t>
            </a:r>
            <a:r>
              <a:rPr lang="en-US"/>
              <a:t>x + log</a:t>
            </a:r>
            <a:r>
              <a:rPr lang="en-US" baseline="-25000"/>
              <a:t>7</a:t>
            </a:r>
            <a:r>
              <a:rPr lang="en-US"/>
              <a:t>(5x – 3)</a:t>
            </a:r>
          </a:p>
          <a:p>
            <a:r>
              <a:rPr lang="en-US"/>
              <a:t>                         log</a:t>
            </a:r>
            <a:r>
              <a:rPr lang="en-US" baseline="-25000"/>
              <a:t>7</a:t>
            </a:r>
            <a:r>
              <a:rPr lang="en-US"/>
              <a:t>14 = log</a:t>
            </a:r>
            <a:r>
              <a:rPr lang="en-US" baseline="-25000"/>
              <a:t>7 </a:t>
            </a:r>
            <a:r>
              <a:rPr lang="en-US"/>
              <a:t>x(5x – 3)</a:t>
            </a:r>
          </a:p>
          <a:p>
            <a:r>
              <a:rPr lang="en-US"/>
              <a:t>                               14 = 5x</a:t>
            </a:r>
            <a:r>
              <a:rPr lang="en-US" baseline="30000"/>
              <a:t>2</a:t>
            </a:r>
            <a:r>
              <a:rPr lang="en-US"/>
              <a:t> -3x</a:t>
            </a:r>
          </a:p>
          <a:p>
            <a:r>
              <a:rPr lang="en-US"/>
              <a:t>                                 0 = 5x</a:t>
            </a:r>
            <a:r>
              <a:rPr lang="en-US" baseline="30000"/>
              <a:t>2</a:t>
            </a:r>
            <a:r>
              <a:rPr lang="en-US"/>
              <a:t> – 3x – 14</a:t>
            </a:r>
          </a:p>
          <a:p>
            <a:r>
              <a:rPr lang="en-US"/>
              <a:t>                                 0 = (5x + 7)(x – 2)</a:t>
            </a:r>
          </a:p>
          <a:p>
            <a:r>
              <a:rPr lang="en-US"/>
              <a:t>                                  </a:t>
            </a:r>
          </a:p>
          <a:p>
            <a:endParaRPr lang="en-US"/>
          </a:p>
        </p:txBody>
      </p:sp>
      <p:graphicFrame>
        <p:nvGraphicFramePr>
          <p:cNvPr id="166916" name="Object 4"/>
          <p:cNvGraphicFramePr>
            <a:graphicFrameLocks noChangeAspect="1"/>
          </p:cNvGraphicFramePr>
          <p:nvPr/>
        </p:nvGraphicFramePr>
        <p:xfrm>
          <a:off x="4495800" y="4724400"/>
          <a:ext cx="1676400" cy="957263"/>
        </p:xfrm>
        <a:graphic>
          <a:graphicData uri="http://schemas.openxmlformats.org/presentationml/2006/ole">
            <p:oleObj spid="_x0000_s166916" name="Equation" r:id="rId3" imgW="799920" imgH="457200" progId="Equation.DSMT4">
              <p:embed/>
            </p:oleObj>
          </a:graphicData>
        </a:graphic>
      </p:graphicFrame>
      <p:sp>
        <p:nvSpPr>
          <p:cNvPr id="166917" name="Text Box 5"/>
          <p:cNvSpPr txBox="1">
            <a:spLocks noChangeArrowheads="1"/>
          </p:cNvSpPr>
          <p:nvPr/>
        </p:nvSpPr>
        <p:spPr bwMode="auto">
          <a:xfrm>
            <a:off x="762000" y="56388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>
                <a:solidFill>
                  <a:schemeClr val="hlink"/>
                </a:solidFill>
              </a:rPr>
              <a:t>Do both answers work?</a:t>
            </a:r>
          </a:p>
        </p:txBody>
      </p:sp>
      <p:sp>
        <p:nvSpPr>
          <p:cNvPr id="166918" name="Text Box 6"/>
          <p:cNvSpPr txBox="1">
            <a:spLocks noChangeArrowheads="1"/>
          </p:cNvSpPr>
          <p:nvPr/>
        </p:nvSpPr>
        <p:spPr bwMode="auto">
          <a:xfrm>
            <a:off x="4876800" y="57912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>
                <a:solidFill>
                  <a:srgbClr val="CC0000"/>
                </a:solidFill>
              </a:rPr>
              <a:t>NO!!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Same Base</a:t>
            </a:r>
          </a:p>
        </p:txBody>
      </p:sp>
      <p:sp>
        <p:nvSpPr>
          <p:cNvPr id="12902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Solve:  4</a:t>
            </a:r>
            <a:r>
              <a:rPr lang="en-US" baseline="30000" dirty="0"/>
              <a:t>x-2 </a:t>
            </a:r>
            <a:r>
              <a:rPr lang="en-US" dirty="0"/>
              <a:t>= 64</a:t>
            </a:r>
            <a:r>
              <a:rPr lang="en-US" baseline="30000" dirty="0"/>
              <a:t>x</a:t>
            </a:r>
          </a:p>
          <a:p>
            <a:r>
              <a:rPr lang="en-US" dirty="0"/>
              <a:t>             4</a:t>
            </a:r>
            <a:r>
              <a:rPr lang="en-US" baseline="30000" dirty="0"/>
              <a:t>x-2</a:t>
            </a:r>
            <a:r>
              <a:rPr lang="en-US" dirty="0"/>
              <a:t> = (4</a:t>
            </a:r>
            <a:r>
              <a:rPr lang="en-US" baseline="30000" dirty="0"/>
              <a:t>3</a:t>
            </a:r>
            <a:r>
              <a:rPr lang="en-US" dirty="0"/>
              <a:t>)</a:t>
            </a:r>
            <a:r>
              <a:rPr lang="en-US" baseline="30000" dirty="0"/>
              <a:t>x</a:t>
            </a:r>
          </a:p>
          <a:p>
            <a:r>
              <a:rPr lang="en-US" dirty="0"/>
              <a:t>              4</a:t>
            </a:r>
            <a:r>
              <a:rPr lang="en-US" baseline="30000" dirty="0"/>
              <a:t>x-2</a:t>
            </a:r>
            <a:r>
              <a:rPr lang="en-US" dirty="0"/>
              <a:t> = 4</a:t>
            </a:r>
            <a:r>
              <a:rPr lang="en-US" baseline="30000" dirty="0"/>
              <a:t>3x</a:t>
            </a:r>
            <a:endParaRPr lang="en-US" dirty="0"/>
          </a:p>
          <a:p>
            <a:r>
              <a:rPr lang="en-US" dirty="0"/>
              <a:t>             x–2 = 3x</a:t>
            </a:r>
          </a:p>
          <a:p>
            <a:r>
              <a:rPr lang="en-US" dirty="0"/>
              <a:t>                -2 = 2x</a:t>
            </a:r>
          </a:p>
          <a:p>
            <a:r>
              <a:rPr lang="en-US" dirty="0"/>
              <a:t>                -1 = x</a:t>
            </a:r>
          </a:p>
          <a:p>
            <a:endParaRPr lang="en-US" dirty="0"/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4648200" y="27432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aseline="0" dirty="0">
                <a:solidFill>
                  <a:srgbClr val="FF0000"/>
                </a:solidFill>
              </a:rPr>
              <a:t>If </a:t>
            </a:r>
            <a:r>
              <a:rPr lang="en-US" sz="2800" baseline="0" dirty="0" err="1">
                <a:solidFill>
                  <a:srgbClr val="FF0000"/>
                </a:solidFill>
              </a:rPr>
              <a:t>b</a:t>
            </a:r>
            <a:r>
              <a:rPr lang="en-US" sz="2800" baseline="30000" dirty="0" err="1">
                <a:solidFill>
                  <a:srgbClr val="FF0000"/>
                </a:solidFill>
              </a:rPr>
              <a:t>M</a:t>
            </a:r>
            <a:r>
              <a:rPr lang="en-US" sz="2800" baseline="0" dirty="0">
                <a:solidFill>
                  <a:srgbClr val="FF0000"/>
                </a:solidFill>
              </a:rPr>
              <a:t> = </a:t>
            </a:r>
            <a:r>
              <a:rPr lang="en-US" sz="2800" baseline="0" dirty="0" err="1">
                <a:solidFill>
                  <a:srgbClr val="FF0000"/>
                </a:solidFill>
              </a:rPr>
              <a:t>b</a:t>
            </a:r>
            <a:r>
              <a:rPr lang="en-US" sz="2800" baseline="30000" dirty="0" err="1">
                <a:solidFill>
                  <a:srgbClr val="FF0000"/>
                </a:solidFill>
              </a:rPr>
              <a:t>N</a:t>
            </a:r>
            <a:r>
              <a:rPr lang="en-US" sz="2800" baseline="0" dirty="0">
                <a:solidFill>
                  <a:srgbClr val="FF0000"/>
                </a:solidFill>
              </a:rPr>
              <a:t>, then M = N</a:t>
            </a:r>
          </a:p>
        </p:txBody>
      </p:sp>
      <p:sp>
        <p:nvSpPr>
          <p:cNvPr id="129029" name="Text Box 5"/>
          <p:cNvSpPr txBox="1">
            <a:spLocks noChangeArrowheads="1"/>
          </p:cNvSpPr>
          <p:nvPr/>
        </p:nvSpPr>
        <p:spPr bwMode="auto">
          <a:xfrm>
            <a:off x="4648200" y="2286000"/>
            <a:ext cx="312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aseline="0" dirty="0">
                <a:solidFill>
                  <a:srgbClr val="FF0000"/>
                </a:solidFill>
              </a:rPr>
              <a:t>64 = 4</a:t>
            </a:r>
            <a:r>
              <a:rPr lang="en-US" sz="2800" baseline="30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9030" name="Text Box 6"/>
          <p:cNvSpPr txBox="1">
            <a:spLocks noChangeArrowheads="1"/>
          </p:cNvSpPr>
          <p:nvPr/>
        </p:nvSpPr>
        <p:spPr bwMode="auto">
          <a:xfrm>
            <a:off x="4343400" y="3429000"/>
            <a:ext cx="403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 dirty="0">
                <a:solidFill>
                  <a:srgbClr val="FF0000"/>
                </a:solidFill>
              </a:rPr>
              <a:t>If the bases are already =, just solve the exponents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2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29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29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29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8" grpId="0"/>
      <p:bldP spid="1290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 Do</a:t>
            </a:r>
          </a:p>
        </p:txBody>
      </p:sp>
      <p:sp>
        <p:nvSpPr>
          <p:cNvPr id="13824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Solve 27</a:t>
            </a:r>
            <a:r>
              <a:rPr lang="en-US" baseline="30000"/>
              <a:t>x+3</a:t>
            </a:r>
            <a:r>
              <a:rPr lang="en-US"/>
              <a:t> = 9</a:t>
            </a:r>
            <a:r>
              <a:rPr lang="en-US" baseline="30000"/>
              <a:t>x-1</a:t>
            </a:r>
          </a:p>
        </p:txBody>
      </p:sp>
      <p:graphicFrame>
        <p:nvGraphicFramePr>
          <p:cNvPr id="138244" name="Object 4"/>
          <p:cNvGraphicFramePr>
            <a:graphicFrameLocks noChangeAspect="1"/>
          </p:cNvGraphicFramePr>
          <p:nvPr/>
        </p:nvGraphicFramePr>
        <p:xfrm>
          <a:off x="2743200" y="2362200"/>
          <a:ext cx="3035300" cy="3505200"/>
        </p:xfrm>
        <a:graphic>
          <a:graphicData uri="http://schemas.openxmlformats.org/presentationml/2006/ole">
            <p:oleObj spid="_x0000_s138244" name="Equation" r:id="rId3" imgW="1066680" imgH="1231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Review – Change Logs to Exponents</a:t>
            </a:r>
          </a:p>
        </p:txBody>
      </p:sp>
      <p:sp>
        <p:nvSpPr>
          <p:cNvPr id="13005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</a:t>
            </a:r>
            <a:r>
              <a:rPr lang="en-US" baseline="-25000" dirty="0"/>
              <a:t>3</a:t>
            </a:r>
            <a:r>
              <a:rPr lang="en-US" dirty="0"/>
              <a:t>x = </a:t>
            </a:r>
            <a:r>
              <a:rPr lang="en-US" dirty="0" smtClean="0"/>
              <a:t>2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log</a:t>
            </a:r>
            <a:r>
              <a:rPr lang="en-US" baseline="-25000" dirty="0"/>
              <a:t>x</a:t>
            </a:r>
            <a:r>
              <a:rPr lang="en-US" dirty="0"/>
              <a:t>16 = </a:t>
            </a:r>
            <a:r>
              <a:rPr lang="en-US" dirty="0" smtClean="0"/>
              <a:t>2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log 1000 = x</a:t>
            </a:r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4267200" y="1828800"/>
            <a:ext cx="335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aseline="0" dirty="0">
                <a:solidFill>
                  <a:srgbClr val="FF0000"/>
                </a:solidFill>
              </a:rPr>
              <a:t>3</a:t>
            </a:r>
            <a:r>
              <a:rPr lang="en-US" sz="3200" baseline="30000" dirty="0">
                <a:solidFill>
                  <a:srgbClr val="FF0000"/>
                </a:solidFill>
              </a:rPr>
              <a:t>2</a:t>
            </a:r>
            <a:r>
              <a:rPr lang="en-US" sz="3200" baseline="0" dirty="0">
                <a:solidFill>
                  <a:srgbClr val="FF0000"/>
                </a:solidFill>
              </a:rPr>
              <a:t> = x,        x = 9</a:t>
            </a:r>
          </a:p>
        </p:txBody>
      </p:sp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4114800" y="3276600"/>
            <a:ext cx="396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aseline="0" dirty="0">
                <a:solidFill>
                  <a:srgbClr val="FF0000"/>
                </a:solidFill>
              </a:rPr>
              <a:t>x</a:t>
            </a:r>
            <a:r>
              <a:rPr lang="en-US" sz="3200" baseline="30000" dirty="0">
                <a:solidFill>
                  <a:srgbClr val="FF0000"/>
                </a:solidFill>
              </a:rPr>
              <a:t>2</a:t>
            </a:r>
            <a:r>
              <a:rPr lang="en-US" sz="3200" baseline="0" dirty="0">
                <a:solidFill>
                  <a:srgbClr val="FF0000"/>
                </a:solidFill>
              </a:rPr>
              <a:t> = 16,      x = 4</a:t>
            </a:r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4114800" y="4648200"/>
            <a:ext cx="358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aseline="0" dirty="0">
                <a:solidFill>
                  <a:srgbClr val="FF0000"/>
                </a:solidFill>
              </a:rPr>
              <a:t>10</a:t>
            </a:r>
            <a:r>
              <a:rPr lang="en-US" sz="3200" baseline="30000" dirty="0">
                <a:solidFill>
                  <a:srgbClr val="FF0000"/>
                </a:solidFill>
              </a:rPr>
              <a:t>x</a:t>
            </a:r>
            <a:r>
              <a:rPr lang="en-US" sz="3200" baseline="0" dirty="0">
                <a:solidFill>
                  <a:srgbClr val="FF0000"/>
                </a:solidFill>
              </a:rPr>
              <a:t> = 1000,  x =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30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2" grpId="0"/>
      <p:bldP spid="130053" grpId="0"/>
      <p:bldP spid="1300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Using Properties to Solve Logarithmic Equations</a:t>
            </a:r>
          </a:p>
        </p:txBody>
      </p:sp>
      <p:sp>
        <p:nvSpPr>
          <p:cNvPr id="14643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If the exponent is a variable, then take the natural log of both sides of the equation and use the appropriate property. </a:t>
            </a:r>
          </a:p>
          <a:p>
            <a:r>
              <a:rPr lang="en-US"/>
              <a:t>Then solve for the variable.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 Solving</a:t>
            </a:r>
          </a:p>
        </p:txBody>
      </p:sp>
      <p:sp>
        <p:nvSpPr>
          <p:cNvPr id="15053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   2</a:t>
            </a:r>
            <a:r>
              <a:rPr lang="en-US" baseline="30000" dirty="0"/>
              <a:t>x </a:t>
            </a:r>
            <a:r>
              <a:rPr lang="en-US" dirty="0"/>
              <a:t>= 7	</a:t>
            </a:r>
            <a:endParaRPr lang="en-US" dirty="0" smtClean="0"/>
          </a:p>
          <a:p>
            <a:pPr>
              <a:buNone/>
            </a:pPr>
            <a:r>
              <a:rPr lang="en-US" dirty="0"/>
              <a:t>		</a:t>
            </a:r>
            <a:endParaRPr lang="en-US" dirty="0">
              <a:solidFill>
                <a:srgbClr val="00CC99"/>
              </a:solidFill>
            </a:endParaRPr>
          </a:p>
          <a:p>
            <a:r>
              <a:rPr lang="en-US" dirty="0"/>
              <a:t>ln2</a:t>
            </a:r>
            <a:r>
              <a:rPr lang="en-US" baseline="30000" dirty="0"/>
              <a:t>x</a:t>
            </a:r>
            <a:r>
              <a:rPr lang="en-US" dirty="0"/>
              <a:t> = ln7	</a:t>
            </a:r>
            <a:r>
              <a:rPr lang="en-US" dirty="0" smtClean="0"/>
              <a:t>			</a:t>
            </a:r>
            <a:r>
              <a:rPr lang="en-US" dirty="0" smtClean="0">
                <a:solidFill>
                  <a:srgbClr val="FF0000"/>
                </a:solidFill>
              </a:rPr>
              <a:t>take </a:t>
            </a:r>
            <a:r>
              <a:rPr lang="en-US" dirty="0" err="1" smtClean="0">
                <a:solidFill>
                  <a:srgbClr val="FF0000"/>
                </a:solidFill>
              </a:rPr>
              <a:t>ln</a:t>
            </a:r>
            <a:r>
              <a:rPr lang="en-US" dirty="0" smtClean="0">
                <a:solidFill>
                  <a:srgbClr val="FF0000"/>
                </a:solidFill>
              </a:rPr>
              <a:t> both sides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</a:p>
          <a:p>
            <a:r>
              <a:rPr lang="en-US" dirty="0"/>
              <a:t>xln2 = </a:t>
            </a:r>
            <a:r>
              <a:rPr lang="en-US" dirty="0" smtClean="0"/>
              <a:t>ln7				</a:t>
            </a:r>
            <a:r>
              <a:rPr lang="en-US" dirty="0" smtClean="0">
                <a:solidFill>
                  <a:srgbClr val="FF0000"/>
                </a:solidFill>
              </a:rPr>
              <a:t>power rule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x </a:t>
            </a:r>
            <a:r>
              <a:rPr lang="en-US" dirty="0"/>
              <a:t>= </a:t>
            </a:r>
            <a:r>
              <a:rPr lang="en-US" dirty="0" smtClean="0"/>
              <a:t>(</a:t>
            </a:r>
            <a:r>
              <a:rPr lang="en-US" dirty="0" err="1" smtClean="0"/>
              <a:t>ln</a:t>
            </a:r>
            <a:r>
              <a:rPr lang="en-US" dirty="0" smtClean="0"/>
              <a:t> 7)/(</a:t>
            </a:r>
            <a:r>
              <a:rPr lang="en-US" dirty="0" err="1" smtClean="0"/>
              <a:t>ln</a:t>
            </a:r>
            <a:r>
              <a:rPr lang="en-US" dirty="0" smtClean="0"/>
              <a:t> 2)</a:t>
            </a:r>
            <a:r>
              <a:rPr lang="en-US" dirty="0"/>
              <a:t>	</a:t>
            </a:r>
            <a:r>
              <a:rPr lang="en-US" dirty="0" smtClean="0"/>
              <a:t>     		</a:t>
            </a:r>
            <a:r>
              <a:rPr lang="en-US" dirty="0" smtClean="0">
                <a:solidFill>
                  <a:srgbClr val="FF0000"/>
                </a:solidFill>
              </a:rPr>
              <a:t>divide </a:t>
            </a:r>
            <a:r>
              <a:rPr lang="en-US" dirty="0">
                <a:solidFill>
                  <a:srgbClr val="FF0000"/>
                </a:solidFill>
              </a:rPr>
              <a:t>to solve for x</a:t>
            </a:r>
          </a:p>
          <a:p>
            <a:endParaRPr lang="en-US" dirty="0">
              <a:solidFill>
                <a:srgbClr val="00CC99"/>
              </a:solidFill>
            </a:endParaRPr>
          </a:p>
          <a:p>
            <a:r>
              <a:rPr lang="en-US" dirty="0">
                <a:solidFill>
                  <a:srgbClr val="00CC99"/>
                </a:solidFill>
              </a:rPr>
              <a:t>        </a:t>
            </a:r>
            <a:r>
              <a:rPr lang="en-US" dirty="0">
                <a:solidFill>
                  <a:srgbClr val="FF0000"/>
                </a:solidFill>
              </a:rPr>
              <a:t>x = 2.807</a:t>
            </a:r>
          </a:p>
          <a:p>
            <a:pPr>
              <a:buFont typeface="Wingdings" pitchFamily="2" charset="2"/>
              <a:buNone/>
            </a:pPr>
            <a:endParaRPr lang="en-US" dirty="0">
              <a:solidFill>
                <a:srgbClr val="00CC99"/>
              </a:solidFill>
            </a:endParaRPr>
          </a:p>
          <a:p>
            <a:pPr>
              <a:buFont typeface="Wingdings" pitchFamily="2" charset="2"/>
              <a:buNone/>
            </a:pPr>
            <a:endParaRPr lang="en-US" dirty="0">
              <a:solidFill>
                <a:srgbClr val="00CC99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50536" name="Object 8"/>
          <p:cNvGraphicFramePr>
            <a:graphicFrameLocks noChangeAspect="1"/>
          </p:cNvGraphicFramePr>
          <p:nvPr/>
        </p:nvGraphicFramePr>
        <p:xfrm>
          <a:off x="2370138" y="3541713"/>
          <a:ext cx="550862" cy="765175"/>
        </p:xfrm>
        <a:graphic>
          <a:graphicData uri="http://schemas.openxmlformats.org/presentationml/2006/ole">
            <p:oleObj spid="_x0000_s150536" name="Equation" r:id="rId3" imgW="29196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150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150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150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 Solving</a:t>
            </a:r>
          </a:p>
        </p:txBody>
      </p:sp>
      <p:sp>
        <p:nvSpPr>
          <p:cNvPr id="15257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     e</a:t>
            </a:r>
            <a:r>
              <a:rPr lang="en-US" baseline="30000" dirty="0"/>
              <a:t>x </a:t>
            </a:r>
            <a:r>
              <a:rPr lang="en-US" dirty="0"/>
              <a:t>= 72			</a:t>
            </a:r>
            <a:endParaRPr lang="en-US" dirty="0">
              <a:solidFill>
                <a:srgbClr val="00CC99"/>
              </a:solidFill>
            </a:endParaRPr>
          </a:p>
          <a:p>
            <a:r>
              <a:rPr lang="en-US" dirty="0"/>
              <a:t>   </a:t>
            </a:r>
            <a:r>
              <a:rPr lang="en-US" dirty="0" err="1"/>
              <a:t>lne</a:t>
            </a:r>
            <a:r>
              <a:rPr lang="en-US" baseline="30000" dirty="0" err="1"/>
              <a:t>x</a:t>
            </a:r>
            <a:r>
              <a:rPr lang="en-US" dirty="0"/>
              <a:t> = </a:t>
            </a:r>
            <a:r>
              <a:rPr lang="en-US" dirty="0" err="1"/>
              <a:t>ln</a:t>
            </a:r>
            <a:r>
              <a:rPr lang="en-US" dirty="0"/>
              <a:t> 72			</a:t>
            </a:r>
            <a:r>
              <a:rPr lang="en-US" dirty="0">
                <a:solidFill>
                  <a:srgbClr val="00CC99"/>
                </a:solidFill>
              </a:rPr>
              <a:t>take </a:t>
            </a:r>
            <a:r>
              <a:rPr lang="en-US" dirty="0" err="1">
                <a:solidFill>
                  <a:srgbClr val="00CC99"/>
                </a:solidFill>
              </a:rPr>
              <a:t>ln</a:t>
            </a:r>
            <a:r>
              <a:rPr lang="en-US" dirty="0">
                <a:solidFill>
                  <a:srgbClr val="00CC99"/>
                </a:solidFill>
              </a:rPr>
              <a:t> both sides</a:t>
            </a:r>
            <a:r>
              <a:rPr lang="en-US" dirty="0"/>
              <a:t> </a:t>
            </a:r>
          </a:p>
          <a:p>
            <a:r>
              <a:rPr lang="en-US" dirty="0"/>
              <a:t>  x </a:t>
            </a:r>
            <a:r>
              <a:rPr lang="en-US" dirty="0" err="1"/>
              <a:t>lne</a:t>
            </a:r>
            <a:r>
              <a:rPr lang="en-US" dirty="0"/>
              <a:t> = </a:t>
            </a:r>
            <a:r>
              <a:rPr lang="en-US" dirty="0" err="1"/>
              <a:t>ln</a:t>
            </a:r>
            <a:r>
              <a:rPr lang="en-US" dirty="0"/>
              <a:t> 72	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CC99"/>
                </a:solidFill>
              </a:rPr>
              <a:t>power </a:t>
            </a:r>
            <a:r>
              <a:rPr lang="en-US" dirty="0">
                <a:solidFill>
                  <a:srgbClr val="00CC99"/>
                </a:solidFill>
              </a:rPr>
              <a:t>rule</a:t>
            </a:r>
          </a:p>
          <a:p>
            <a:r>
              <a:rPr lang="en-US" dirty="0"/>
              <a:t>        x = 4.277	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CC99"/>
                </a:solidFill>
              </a:rPr>
              <a:t>solution</a:t>
            </a:r>
            <a:r>
              <a:rPr lang="en-US" dirty="0">
                <a:solidFill>
                  <a:srgbClr val="00CC99"/>
                </a:solidFill>
              </a:rPr>
              <a:t>:  because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rgbClr val="00CC99"/>
                </a:solidFill>
              </a:rPr>
              <a:t>						</a:t>
            </a:r>
            <a:r>
              <a:rPr lang="en-US" dirty="0" smtClean="0">
                <a:solidFill>
                  <a:srgbClr val="00CC99"/>
                </a:solidFill>
              </a:rPr>
              <a:t>Remember: </a:t>
            </a:r>
            <a:r>
              <a:rPr lang="en-US" dirty="0" err="1" smtClean="0">
                <a:solidFill>
                  <a:srgbClr val="00CC99"/>
                </a:solidFill>
              </a:rPr>
              <a:t>ln</a:t>
            </a:r>
            <a:r>
              <a:rPr lang="en-US" dirty="0" smtClean="0">
                <a:solidFill>
                  <a:srgbClr val="00CC99"/>
                </a:solidFill>
              </a:rPr>
              <a:t> e = 1</a:t>
            </a:r>
            <a:endParaRPr lang="en-US" dirty="0">
              <a:solidFill>
                <a:srgbClr val="00CC99"/>
              </a:solidFill>
            </a:endParaRPr>
          </a:p>
          <a:p>
            <a:pPr>
              <a:buFont typeface="Wingdings" pitchFamily="2" charset="2"/>
              <a:buNone/>
            </a:pPr>
            <a:endParaRPr lang="en-US" dirty="0">
              <a:solidFill>
                <a:srgbClr val="00CC99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60"/>
                            </p:stCondLst>
                            <p:childTnLst>
                              <p:par>
                                <p:cTn id="3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Isolate the variable </a:t>
            </a:r>
            <a:endParaRPr lang="en-US" dirty="0"/>
          </a:p>
        </p:txBody>
      </p:sp>
      <p:sp>
        <p:nvSpPr>
          <p:cNvPr id="15360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 2e</a:t>
            </a:r>
            <a:r>
              <a:rPr lang="en-US" baseline="30000" dirty="0"/>
              <a:t>x  </a:t>
            </a:r>
            <a:r>
              <a:rPr lang="en-US" dirty="0"/>
              <a:t>+ 8 = 20		</a:t>
            </a:r>
            <a:r>
              <a:rPr lang="en-US" dirty="0">
                <a:solidFill>
                  <a:srgbClr val="00CC99"/>
                </a:solidFill>
              </a:rPr>
              <a:t>problem</a:t>
            </a:r>
          </a:p>
          <a:p>
            <a:r>
              <a:rPr lang="en-US" dirty="0"/>
              <a:t>        2e</a:t>
            </a:r>
            <a:r>
              <a:rPr lang="en-US" baseline="30000" dirty="0"/>
              <a:t>x</a:t>
            </a:r>
            <a:r>
              <a:rPr lang="en-US" dirty="0"/>
              <a:t> = 12		</a:t>
            </a:r>
            <a:r>
              <a:rPr lang="en-US" dirty="0">
                <a:solidFill>
                  <a:srgbClr val="00CC99"/>
                </a:solidFill>
              </a:rPr>
              <a:t>subtract 8</a:t>
            </a:r>
          </a:p>
          <a:p>
            <a:r>
              <a:rPr lang="en-US" dirty="0">
                <a:solidFill>
                  <a:srgbClr val="00CC99"/>
                </a:solidFill>
              </a:rPr>
              <a:t>          </a:t>
            </a:r>
            <a:r>
              <a:rPr lang="en-US" dirty="0">
                <a:solidFill>
                  <a:srgbClr val="FFFFCC"/>
                </a:solidFill>
              </a:rPr>
              <a:t>e</a:t>
            </a:r>
            <a:r>
              <a:rPr lang="en-US" baseline="30000" dirty="0">
                <a:solidFill>
                  <a:srgbClr val="FFFFCC"/>
                </a:solidFill>
              </a:rPr>
              <a:t>x</a:t>
            </a:r>
            <a:r>
              <a:rPr lang="en-US" dirty="0">
                <a:solidFill>
                  <a:srgbClr val="FFFFCC"/>
                </a:solidFill>
              </a:rPr>
              <a:t> = 6</a:t>
            </a:r>
            <a:r>
              <a:rPr lang="en-US" dirty="0"/>
              <a:t> 			</a:t>
            </a:r>
            <a:r>
              <a:rPr lang="en-US" dirty="0">
                <a:solidFill>
                  <a:srgbClr val="00CC99"/>
                </a:solidFill>
              </a:rPr>
              <a:t>divide by 2</a:t>
            </a:r>
          </a:p>
          <a:p>
            <a:r>
              <a:rPr lang="en-US" dirty="0"/>
              <a:t>      </a:t>
            </a:r>
            <a:r>
              <a:rPr lang="en-US" dirty="0" err="1"/>
              <a:t>ln</a:t>
            </a:r>
            <a:r>
              <a:rPr lang="en-US" dirty="0"/>
              <a:t> e</a:t>
            </a:r>
            <a:r>
              <a:rPr lang="en-US" baseline="30000" dirty="0"/>
              <a:t>x</a:t>
            </a:r>
            <a:r>
              <a:rPr lang="en-US" dirty="0"/>
              <a:t> = </a:t>
            </a:r>
            <a:r>
              <a:rPr lang="en-US" dirty="0" err="1"/>
              <a:t>ln</a:t>
            </a:r>
            <a:r>
              <a:rPr lang="en-US" dirty="0"/>
              <a:t> 6		</a:t>
            </a:r>
            <a:r>
              <a:rPr lang="en-US" dirty="0">
                <a:solidFill>
                  <a:srgbClr val="00CC99"/>
                </a:solidFill>
              </a:rPr>
              <a:t>take </a:t>
            </a:r>
            <a:r>
              <a:rPr lang="en-US" dirty="0" err="1">
                <a:solidFill>
                  <a:srgbClr val="00CC99"/>
                </a:solidFill>
              </a:rPr>
              <a:t>ln</a:t>
            </a:r>
            <a:r>
              <a:rPr lang="en-US" dirty="0">
                <a:solidFill>
                  <a:srgbClr val="00CC99"/>
                </a:solidFill>
              </a:rPr>
              <a:t> both sides</a:t>
            </a:r>
          </a:p>
          <a:p>
            <a:r>
              <a:rPr lang="en-US" dirty="0"/>
              <a:t>      x </a:t>
            </a:r>
            <a:r>
              <a:rPr lang="en-US" dirty="0" err="1"/>
              <a:t>lne</a:t>
            </a:r>
            <a:r>
              <a:rPr lang="en-US" dirty="0"/>
              <a:t> = 1.792		</a:t>
            </a:r>
            <a:r>
              <a:rPr lang="en-US" dirty="0">
                <a:solidFill>
                  <a:srgbClr val="00CC99"/>
                </a:solidFill>
              </a:rPr>
              <a:t>power rule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rgbClr val="00CC99"/>
                </a:solidFill>
              </a:rPr>
              <a:t>		       </a:t>
            </a:r>
            <a:r>
              <a:rPr lang="en-US" dirty="0">
                <a:solidFill>
                  <a:srgbClr val="FFFFCC"/>
                </a:solidFill>
              </a:rPr>
              <a:t>x = 1.792</a:t>
            </a:r>
            <a:r>
              <a:rPr lang="en-US" dirty="0">
                <a:solidFill>
                  <a:srgbClr val="00CC99"/>
                </a:solidFill>
              </a:rPr>
              <a:t>		</a:t>
            </a:r>
            <a:r>
              <a:rPr lang="en-US" dirty="0">
                <a:solidFill>
                  <a:srgbClr val="FF0000"/>
                </a:solidFill>
              </a:rPr>
              <a:t>(remember:  </a:t>
            </a:r>
            <a:r>
              <a:rPr lang="en-US" dirty="0" err="1">
                <a:solidFill>
                  <a:srgbClr val="FF0000"/>
                </a:solidFill>
              </a:rPr>
              <a:t>lne</a:t>
            </a:r>
            <a:r>
              <a:rPr lang="en-US" dirty="0">
                <a:solidFill>
                  <a:srgbClr val="FF0000"/>
                </a:solidFill>
              </a:rPr>
              <a:t> = 1)</a:t>
            </a:r>
          </a:p>
          <a:p>
            <a:pPr>
              <a:buFont typeface="Wingdings" pitchFamily="2" charset="2"/>
              <a:buNone/>
            </a:pPr>
            <a:endParaRPr lang="en-US" dirty="0">
              <a:solidFill>
                <a:srgbClr val="00CC99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5462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Solve 5</a:t>
            </a:r>
            <a:r>
              <a:rPr lang="en-US" baseline="30000" dirty="0"/>
              <a:t>x-2</a:t>
            </a:r>
            <a:r>
              <a:rPr lang="en-US" dirty="0"/>
              <a:t> = </a:t>
            </a:r>
            <a:r>
              <a:rPr lang="en-US" dirty="0" smtClean="0"/>
              <a:t>4</a:t>
            </a:r>
            <a:r>
              <a:rPr lang="en-US" baseline="30000" dirty="0" smtClean="0"/>
              <a:t>2x+3			</a:t>
            </a:r>
            <a:endParaRPr lang="en-US" baseline="30000" dirty="0"/>
          </a:p>
          <a:p>
            <a:pPr>
              <a:lnSpc>
                <a:spcPct val="90000"/>
              </a:lnSpc>
            </a:pPr>
            <a:r>
              <a:rPr lang="en-US" dirty="0" smtClean="0"/>
              <a:t>ln5</a:t>
            </a:r>
            <a:r>
              <a:rPr lang="en-US" baseline="30000" dirty="0" smtClean="0"/>
              <a:t>x-2</a:t>
            </a:r>
            <a:r>
              <a:rPr lang="en-US" dirty="0" smtClean="0"/>
              <a:t> = ln4</a:t>
            </a:r>
            <a:r>
              <a:rPr lang="en-US" baseline="30000" dirty="0" smtClean="0"/>
              <a:t>2x+3			</a:t>
            </a:r>
            <a:r>
              <a:rPr lang="en-US" dirty="0" smtClean="0">
                <a:solidFill>
                  <a:srgbClr val="FF0000"/>
                </a:solidFill>
              </a:rPr>
              <a:t>take </a:t>
            </a:r>
            <a:r>
              <a:rPr lang="en-US" dirty="0" err="1" smtClean="0">
                <a:solidFill>
                  <a:srgbClr val="FF0000"/>
                </a:solidFill>
              </a:rPr>
              <a:t>ln</a:t>
            </a:r>
            <a:r>
              <a:rPr lang="en-US" dirty="0" smtClean="0">
                <a:solidFill>
                  <a:srgbClr val="FF0000"/>
                </a:solidFill>
              </a:rPr>
              <a:t> of both sides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(</a:t>
            </a:r>
            <a:r>
              <a:rPr lang="en-US" dirty="0"/>
              <a:t>x-2)ln5 = (</a:t>
            </a:r>
            <a:r>
              <a:rPr lang="en-US" dirty="0" smtClean="0"/>
              <a:t>2x+3)ln4		</a:t>
            </a:r>
            <a:r>
              <a:rPr lang="en-US" dirty="0" smtClean="0">
                <a:solidFill>
                  <a:srgbClr val="FF0000"/>
                </a:solidFill>
              </a:rPr>
              <a:t>divide by ln4 and 						compute ln5/ln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/>
              <a:t>(</a:t>
            </a:r>
            <a:r>
              <a:rPr lang="en-US" dirty="0"/>
              <a:t>x-2)</a:t>
            </a:r>
            <a:r>
              <a:rPr lang="en-US" dirty="0">
                <a:solidFill>
                  <a:srgbClr val="FF0000"/>
                </a:solidFill>
              </a:rPr>
              <a:t>1.1609</a:t>
            </a:r>
            <a:r>
              <a:rPr lang="en-US" dirty="0"/>
              <a:t> = </a:t>
            </a:r>
            <a:r>
              <a:rPr lang="en-US" dirty="0" smtClean="0"/>
              <a:t>2x+3		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1.1609x-2.3219 = 2x+3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Arial" pitchFamily="34" charset="0"/>
              </a:rPr>
              <a:t>x≈6.3424</a:t>
            </a:r>
            <a:endParaRPr lang="en-US" baseline="30000" dirty="0"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561</TotalTime>
  <Words>308</Words>
  <Application>Microsoft Office PowerPoint</Application>
  <PresentationFormat>On-screen Show (4:3)</PresentationFormat>
  <Paragraphs>120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Wingdings</vt:lpstr>
      <vt:lpstr>Flow</vt:lpstr>
      <vt:lpstr>MathType 5.0 Equation</vt:lpstr>
      <vt:lpstr>Solving Exponential and Logarithmic Equations Day 7  AB Calculus Precalculus Review</vt:lpstr>
      <vt:lpstr>Same Base</vt:lpstr>
      <vt:lpstr>You Do</vt:lpstr>
      <vt:lpstr>Review – Change Logs to Exponents</vt:lpstr>
      <vt:lpstr>Using Properties to Solve Logarithmic Equations</vt:lpstr>
      <vt:lpstr>Example:  Solving</vt:lpstr>
      <vt:lpstr>Example:  Solving</vt:lpstr>
      <vt:lpstr>Example:  Isolate the variable </vt:lpstr>
      <vt:lpstr>Example</vt:lpstr>
      <vt:lpstr>Solving by Rewriting as an Exponential</vt:lpstr>
      <vt:lpstr>You Do</vt:lpstr>
      <vt:lpstr>Using Properties to Solve Logarithmic Equations</vt:lpstr>
      <vt:lpstr>Example:  Solve for x</vt:lpstr>
      <vt:lpstr>You Do:  Solve for x</vt:lpstr>
      <vt:lpstr>You Do:  Solve for x</vt:lpstr>
      <vt:lpstr>Example</vt:lpstr>
      <vt:lpstr>You Do</vt:lpstr>
      <vt:lpstr>You Do Answer</vt:lpstr>
    </vt:vector>
  </TitlesOfParts>
  <Company>CFBISD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V:  Logarithms Solving Exponential and Logarithmic Equations</dc:title>
  <dc:creator>Administrator</dc:creator>
  <cp:lastModifiedBy>bhopkins</cp:lastModifiedBy>
  <cp:revision>57</cp:revision>
  <cp:lastPrinted>1601-01-01T00:00:00Z</cp:lastPrinted>
  <dcterms:created xsi:type="dcterms:W3CDTF">2005-11-08T20:29:14Z</dcterms:created>
  <dcterms:modified xsi:type="dcterms:W3CDTF">2015-09-09T15:49:40Z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9</vt:i4>
  </property>
</Properties>
</file>