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70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5CDFE-32FE-4F32-912F-A20D95F48EA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143EA-80E7-4BCB-B105-CA9A6AA5F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43EA-80E7-4BCB-B105-CA9A6AA5F4A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348A2E2-0572-4652-B467-641C243A23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F7AD5-ADFF-4B2A-937C-D6AE27ACC9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DFC09-4FBD-433A-B4A1-517C67262D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108C9-A58F-4254-96AC-20A0E0F952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4994B-3681-4DA1-989D-6754DC6B54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14469-07F1-49C1-A35D-F66DE8408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6E645-19B7-40AB-A919-F7DE032808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6B3E1-8D61-4ADA-BA1B-999E07543E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EDDB6-F56B-46F9-A038-A0C37D497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097ED-2A6D-41CD-86CE-35FC497D26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3E09D-BFF7-43F4-BAA9-CAD8D2CF80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25226A75-16AE-4633-BE6E-CDC7992724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Simplifying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Complex Rational Expressions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52400"/>
            <a:ext cx="990600" cy="2544763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/>
              <a:t>A rational expression that has a rational expression in its numerator or denominator or both.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Simplifying Complex Rational Expressions</a:t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SzTx/>
            </a:pPr>
            <a:r>
              <a:rPr lang="en-US"/>
              <a:t>At least two terms in the numerator or denominator.</a:t>
            </a:r>
          </a:p>
          <a:p>
            <a:pPr marL="839788" lvl="1" indent="-495300">
              <a:buSzTx/>
              <a:buFont typeface="Wingdings" pitchFamily="2" charset="2"/>
              <a:buAutoNum type="alphaLcPeriod"/>
            </a:pPr>
            <a:r>
              <a:rPr lang="en-US"/>
              <a:t>Find the LCM of the numerator’s fractions and the denominator’s fractions.</a:t>
            </a:r>
          </a:p>
          <a:p>
            <a:pPr marL="839788" lvl="1" indent="-495300">
              <a:buSzTx/>
              <a:buFont typeface="Wingdings" pitchFamily="2" charset="2"/>
              <a:buAutoNum type="alphaLcPeriod"/>
            </a:pPr>
            <a:r>
              <a:rPr lang="en-US"/>
              <a:t>Multiply the numerator and the denominator of the complex rational expression by the LCM.</a:t>
            </a:r>
          </a:p>
          <a:p>
            <a:pPr marL="839788" lvl="1" indent="-495300">
              <a:buSzTx/>
              <a:buFont typeface="Wingdings" pitchFamily="2" charset="2"/>
              <a:buAutoNum type="alphaLcPeriod"/>
            </a:pPr>
            <a:r>
              <a:rPr lang="en-US"/>
              <a:t>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r>
              <a:rPr lang="en-US" dirty="0"/>
              <a:t>Simplify.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289050" y="1752600"/>
          <a:ext cx="1492250" cy="2133600"/>
        </p:xfrm>
        <a:graphic>
          <a:graphicData uri="http://schemas.openxmlformats.org/presentationml/2006/ole">
            <p:oleObj spid="_x0000_s10244" name="Equation" r:id="rId3" imgW="533160" imgH="76176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914400" y="4114800"/>
          <a:ext cx="2097088" cy="2347913"/>
        </p:xfrm>
        <a:graphic>
          <a:graphicData uri="http://schemas.openxmlformats.org/presentationml/2006/ole">
            <p:oleObj spid="_x0000_s10246" name="Equation" r:id="rId4" imgW="749160" imgH="838080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267200" y="4876800"/>
          <a:ext cx="1779588" cy="1101725"/>
        </p:xfrm>
        <a:graphic>
          <a:graphicData uri="http://schemas.openxmlformats.org/presentationml/2006/ole">
            <p:oleObj spid="_x0000_s10247" name="Equation" r:id="rId5" imgW="634680" imgH="39348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475413" y="4953000"/>
          <a:ext cx="639762" cy="1101725"/>
        </p:xfrm>
        <a:graphic>
          <a:graphicData uri="http://schemas.openxmlformats.org/presentationml/2006/ole">
            <p:oleObj spid="_x0000_s10248" name="Equation" r:id="rId6" imgW="228600" imgH="393480" progId="Equation.3">
              <p:embed/>
            </p:oleObj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400800" y="4876800"/>
            <a:ext cx="762000" cy="1143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276600" y="2590800"/>
          <a:ext cx="1671638" cy="498475"/>
        </p:xfrm>
        <a:graphic>
          <a:graphicData uri="http://schemas.openxmlformats.org/presentationml/2006/ole">
            <p:oleObj spid="_x0000_s10250" name="Equation" r:id="rId7" imgW="596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</a:t>
            </a:r>
            <a:r>
              <a:rPr lang="en-US" dirty="0"/>
              <a:t>Simplify.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14400" y="1676400"/>
          <a:ext cx="1528763" cy="2133600"/>
        </p:xfrm>
        <a:graphic>
          <a:graphicData uri="http://schemas.openxmlformats.org/presentationml/2006/ole">
            <p:oleObj spid="_x0000_s18435" name="Equation" r:id="rId4" imgW="545760" imgH="76176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543800" y="4800600"/>
            <a:ext cx="1066800" cy="1143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609600" y="4114800"/>
          <a:ext cx="2346325" cy="2346325"/>
        </p:xfrm>
        <a:graphic>
          <a:graphicData uri="http://schemas.openxmlformats.org/presentationml/2006/ole">
            <p:oleObj spid="_x0000_s18442" name="Equation" r:id="rId5" imgW="838080" imgH="83808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124200" y="4648200"/>
          <a:ext cx="1528763" cy="1173163"/>
        </p:xfrm>
        <a:graphic>
          <a:graphicData uri="http://schemas.openxmlformats.org/presentationml/2006/ole">
            <p:oleObj spid="_x0000_s18443" name="Equation" r:id="rId6" imgW="545760" imgH="419040" progId="Equation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800600" y="4724400"/>
          <a:ext cx="2593975" cy="1173163"/>
        </p:xfrm>
        <a:graphic>
          <a:graphicData uri="http://schemas.openxmlformats.org/presentationml/2006/ole">
            <p:oleObj spid="_x0000_s18444" name="Equation" r:id="rId7" imgW="927000" imgH="419040" progId="Equation.3">
              <p:embed/>
            </p:oleObj>
          </a:graphicData>
        </a:graphic>
      </p:graphicFrame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486400" y="4876800"/>
            <a:ext cx="1143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876800" y="5486400"/>
            <a:ext cx="1143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7616825" y="4759325"/>
          <a:ext cx="923925" cy="1101725"/>
        </p:xfrm>
        <a:graphic>
          <a:graphicData uri="http://schemas.openxmlformats.org/presentationml/2006/ole">
            <p:oleObj spid="_x0000_s18447" name="Equation" r:id="rId8" imgW="330120" imgH="39348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209800" y="1676400"/>
          <a:ext cx="1849438" cy="569913"/>
        </p:xfrm>
        <a:graphic>
          <a:graphicData uri="http://schemas.openxmlformats.org/presentationml/2006/ole">
            <p:oleObj spid="_x0000_s18448" name="Equation" r:id="rId9" imgW="660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5" grpId="0" animBg="1"/>
      <p:bldP spid="184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</a:t>
            </a:r>
            <a:r>
              <a:rPr lang="en-US" dirty="0"/>
              <a:t>Simplify.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49288" y="1717675"/>
          <a:ext cx="2773362" cy="2205038"/>
        </p:xfrm>
        <a:graphic>
          <a:graphicData uri="http://schemas.openxmlformats.org/presentationml/2006/ole">
            <p:oleObj spid="_x0000_s20483" name="Equation" r:id="rId3" imgW="990360" imgH="787320" progId="Equation.3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791200" y="4572000"/>
            <a:ext cx="1447800" cy="1143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124200" y="4724400"/>
            <a:ext cx="1143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85800" y="5334000"/>
            <a:ext cx="1143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3810000" y="2286000"/>
          <a:ext cx="3875088" cy="1173163"/>
        </p:xfrm>
        <a:graphic>
          <a:graphicData uri="http://schemas.openxmlformats.org/presentationml/2006/ole">
            <p:oleObj spid="_x0000_s20492" name="Equation" r:id="rId4" imgW="1384200" imgH="41904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09600" y="4572000"/>
          <a:ext cx="3803650" cy="1173163"/>
        </p:xfrm>
        <a:graphic>
          <a:graphicData uri="http://schemas.openxmlformats.org/presentationml/2006/ole">
            <p:oleObj spid="_x0000_s20493" name="Equation" r:id="rId5" imgW="1358640" imgH="419040" progId="Equation.3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802313" y="4572000"/>
          <a:ext cx="1493837" cy="1173163"/>
        </p:xfrm>
        <a:graphic>
          <a:graphicData uri="http://schemas.openxmlformats.org/presentationml/2006/ole">
            <p:oleObj spid="_x0000_s20494" name="Equation" r:id="rId6" imgW="533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9" grpId="0" animBg="1"/>
      <p:bldP spid="204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</a:t>
            </a:r>
            <a:r>
              <a:rPr lang="en-US" dirty="0"/>
              <a:t>Simplify.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289050" y="1752600"/>
          <a:ext cx="1493838" cy="2133600"/>
        </p:xfrm>
        <a:graphic>
          <a:graphicData uri="http://schemas.openxmlformats.org/presentationml/2006/ole">
            <p:oleObj spid="_x0000_s21507" name="Equation" r:id="rId3" imgW="533160" imgH="76176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023100" y="4800600"/>
            <a:ext cx="838200" cy="1143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143000" y="4114800"/>
          <a:ext cx="2278063" cy="2346325"/>
        </p:xfrm>
        <a:graphic>
          <a:graphicData uri="http://schemas.openxmlformats.org/presentationml/2006/ole">
            <p:oleObj spid="_x0000_s21515" name="Equation" r:id="rId4" imgW="812520" imgH="83808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576763" y="4813300"/>
          <a:ext cx="1530350" cy="1101725"/>
        </p:xfrm>
        <a:graphic>
          <a:graphicData uri="http://schemas.openxmlformats.org/presentationml/2006/ole">
            <p:oleObj spid="_x0000_s21516" name="Equation" r:id="rId5" imgW="545760" imgH="39348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7162800" y="4800600"/>
          <a:ext cx="641350" cy="1101725"/>
        </p:xfrm>
        <a:graphic>
          <a:graphicData uri="http://schemas.openxmlformats.org/presentationml/2006/ole">
            <p:oleObj spid="_x0000_s21517" name="Equation" r:id="rId6" imgW="228600" imgH="393480" progId="Equation.3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187700" y="2590800"/>
          <a:ext cx="1849438" cy="498475"/>
        </p:xfrm>
        <a:graphic>
          <a:graphicData uri="http://schemas.openxmlformats.org/presentationml/2006/ole">
            <p:oleObj spid="_x0000_s21518" name="Equation" r:id="rId7" imgW="6602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algn="l" eaLnBrk="1" hangingPunct="1"/>
            <a:r>
              <a:rPr lang="en-US" dirty="0"/>
              <a:t>#</a:t>
            </a:r>
            <a:r>
              <a:rPr lang="en-US" dirty="0" smtClean="0"/>
              <a:t> 5:  </a:t>
            </a:r>
            <a:r>
              <a:rPr lang="en-US" dirty="0" smtClean="0"/>
              <a:t>Simplify</a:t>
            </a:r>
          </a:p>
        </p:txBody>
      </p:sp>
      <p:graphicFrame>
        <p:nvGraphicFramePr>
          <p:cNvPr id="31747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181600" y="304800"/>
          <a:ext cx="2743200" cy="2455863"/>
        </p:xfrm>
        <a:graphic>
          <a:graphicData uri="http://schemas.openxmlformats.org/presentationml/2006/ole">
            <p:oleObj spid="_x0000_s30722" name="Equation" r:id="rId3" imgW="850531" imgH="761669" progId="Equation.3">
              <p:embed/>
            </p:oleObj>
          </a:graphicData>
        </a:graphic>
      </p:graphicFrame>
      <p:graphicFrame>
        <p:nvGraphicFramePr>
          <p:cNvPr id="31748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595438" y="3733800"/>
          <a:ext cx="3665537" cy="2314575"/>
        </p:xfrm>
        <a:graphic>
          <a:graphicData uri="http://schemas.openxmlformats.org/presentationml/2006/ole">
            <p:oleObj spid="_x0000_s30723" name="Equation" r:id="rId4" imgW="1206500" imgH="762000" progId="Equation.3">
              <p:embed/>
            </p:oleObj>
          </a:graphicData>
        </a:graphic>
      </p:graphicFrame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5410200" y="4038600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Calibri" pitchFamily="34" charset="0"/>
                <a:cs typeface="Arial" charset="0"/>
              </a:rPr>
              <a:t>←  The LCD of the numerator is x + 4, and the LCD of the denominator is x – 3.  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#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:  </a:t>
            </a:r>
            <a:r>
              <a:rPr lang="en-US" dirty="0" smtClean="0"/>
              <a:t>Simplify</a:t>
            </a:r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486400" y="0"/>
          <a:ext cx="2743200" cy="2455863"/>
        </p:xfrm>
        <a:graphic>
          <a:graphicData uri="http://schemas.openxmlformats.org/presentationml/2006/ole">
            <p:oleObj spid="_x0000_s31746" name="Equation" r:id="rId3" imgW="850531" imgH="761669" progId="Equation.3">
              <p:embed/>
            </p:oleObj>
          </a:graphicData>
        </a:graphic>
      </p:graphicFrame>
      <p:graphicFrame>
        <p:nvGraphicFramePr>
          <p:cNvPr id="32772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446213" y="2895600"/>
          <a:ext cx="3209925" cy="2314575"/>
        </p:xfrm>
        <a:graphic>
          <a:graphicData uri="http://schemas.openxmlformats.org/presentationml/2006/ole">
            <p:oleObj spid="_x0000_s31747" name="Equation" r:id="rId4" imgW="1092200" imgH="787400" progId="Equation.3">
              <p:embed/>
            </p:oleObj>
          </a:graphicData>
        </a:graphic>
      </p:graphicFrame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410200" y="4038600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Calibri" pitchFamily="34" charset="0"/>
                <a:cs typeface="Arial" charset="0"/>
              </a:rPr>
              <a:t>←  FOIL the top and don’t forget to subtract the 1 and add the 48 on the bottom.  </a:t>
            </a:r>
            <a:endParaRPr lang="en-US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127</Words>
  <Application>Microsoft Office PowerPoint</Application>
  <PresentationFormat>On-screen Show (4:3)</PresentationFormat>
  <Paragraphs>17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Garamond</vt:lpstr>
      <vt:lpstr>Edge</vt:lpstr>
      <vt:lpstr>Microsoft Equation 3.0</vt:lpstr>
      <vt:lpstr>Simplifying Complex Rational Expressions</vt:lpstr>
      <vt:lpstr>Vocabulary</vt:lpstr>
      <vt:lpstr>Simplifying Complex Rational Expressions  </vt:lpstr>
      <vt:lpstr>#1 Simplify.</vt:lpstr>
      <vt:lpstr>#2 Simplify.</vt:lpstr>
      <vt:lpstr>#3 Simplify.</vt:lpstr>
      <vt:lpstr>#4 Simplify.</vt:lpstr>
      <vt:lpstr># 5:  Simplify</vt:lpstr>
      <vt:lpstr># 5:  Simplify</vt:lpstr>
    </vt:vector>
  </TitlesOfParts>
  <Company>West Rach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10-10 Complex Rational Expressions</dc:title>
  <dc:creator>Brady Burrill</dc:creator>
  <cp:lastModifiedBy>bhopkins</cp:lastModifiedBy>
  <cp:revision>12</cp:revision>
  <dcterms:created xsi:type="dcterms:W3CDTF">2006-02-13T02:12:41Z</dcterms:created>
  <dcterms:modified xsi:type="dcterms:W3CDTF">2015-08-31T19:39:47Z</dcterms:modified>
</cp:coreProperties>
</file>