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30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CF29-C785-4371-AD7C-115870798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A21AE-8163-4CC6-B58A-57E69478E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79435-268F-4B3A-98DF-08FFACB1B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D57FE-3A61-4BFC-B1D2-7598E9EC16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BB0E6-6728-4264-B7F5-729CF41B5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3D46D-437D-4B18-827A-D3E7181C6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F5D1F-0319-41E2-A7C2-DA0163C8C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A7189-94E2-4484-9EBD-DE1768832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22294-48EF-4529-881B-6FEA501BA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07DDA-7804-463F-BE2A-AD4F5D752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18161-A6F8-460A-83B6-3710E8A3E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6235D4-20E7-482C-B3BC-C877B9927B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bin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bin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70104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Domain</a:t>
            </a: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3657600" y="3048000"/>
            <a:ext cx="2060575" cy="1165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and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05000" y="4191000"/>
            <a:ext cx="5943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2200275" y="1279525"/>
            <a:ext cx="5664200" cy="1652588"/>
            <a:chOff x="1386" y="806"/>
            <a:chExt cx="2948" cy="1041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1386" y="806"/>
              <a:ext cx="29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 -2≤x≤2}</a:t>
              </a:r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389" y="1367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 -2≤y≤2}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54025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5.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296988" y="333375"/>
          <a:ext cx="2967037" cy="847725"/>
        </p:xfrm>
        <a:graphic>
          <a:graphicData uri="http://schemas.openxmlformats.org/presentationml/2006/ole">
            <p:oleObj spid="_x0000_s11271" name="Equation" r:id="rId3" imgW="711200" imgH="203200" progId="Equation.DSMT36">
              <p:embed/>
            </p:oleObj>
          </a:graphicData>
        </a:graphic>
      </p:graphicFrame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381000" y="3476625"/>
            <a:ext cx="5722938" cy="796925"/>
            <a:chOff x="240" y="2190"/>
            <a:chExt cx="3605" cy="502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40" y="2212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6.</a:t>
              </a: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806" y="2190"/>
            <a:ext cx="3039" cy="468"/>
          </p:xfrm>
          <a:graphic>
            <a:graphicData uri="http://schemas.openxmlformats.org/presentationml/2006/ole">
              <p:oleObj spid="_x0000_s11274" name="Equation" r:id="rId4" imgW="1155700" imgH="177800" progId="Equation.DSMT36">
                <p:embed/>
              </p:oleObj>
            </a:graphicData>
          </a:graphic>
        </p:graphicFrame>
      </p:grp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2200275" y="4543425"/>
            <a:ext cx="5343525" cy="1557338"/>
            <a:chOff x="1386" y="2862"/>
            <a:chExt cx="2805" cy="981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386" y="2862"/>
              <a:ext cx="28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Domain={all reals}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388" y="3363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Range:{all reals}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910138" y="322263"/>
            <a:ext cx="3979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Note:  This is NOT a Function!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391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/>
              <a:t>Domain:</a:t>
            </a:r>
            <a:r>
              <a:rPr lang="en-US" sz="4800" b="1"/>
              <a:t> In a set of ordered pairs, (x, y), the </a:t>
            </a:r>
            <a:r>
              <a:rPr lang="en-US" sz="4800" b="1" i="1"/>
              <a:t>domain</a:t>
            </a:r>
            <a:r>
              <a:rPr lang="en-US" sz="4800" b="1"/>
              <a:t> is the set of all x-coordinates.</a:t>
            </a:r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3429000"/>
            <a:ext cx="7620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/>
              <a:t>Range:</a:t>
            </a:r>
            <a:r>
              <a:rPr lang="en-US" sz="4800" b="1"/>
              <a:t> In a set of ordered pairs, (x, y), the </a:t>
            </a:r>
            <a:r>
              <a:rPr lang="en-US" sz="4800" b="1" i="1"/>
              <a:t>range</a:t>
            </a:r>
            <a:r>
              <a:rPr lang="en-US" sz="4800" b="1"/>
              <a:t> is the set of all y-coordinates.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 </a:t>
            </a:r>
            <a:r>
              <a:rPr lang="en-US" sz="4200" b="1" u="sng"/>
              <a:t>limited number of points</a:t>
            </a:r>
            <a:r>
              <a:rPr lang="en-US" sz="4200" b="1"/>
              <a:t>.</a:t>
            </a:r>
            <a:r>
              <a:rPr lang="en-US" sz="4800" b="1"/>
              <a:t>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Given the following set of ordered pairs, find the domain and range.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29718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Ex:{(2,3),(-1,0),(2,-5),(0,-3)}</a:t>
            </a: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533400" y="4419600"/>
            <a:ext cx="4495800" cy="838200"/>
            <a:chOff x="336" y="2784"/>
            <a:chExt cx="2832" cy="528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336" y="2832"/>
              <a:ext cx="14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Domain: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824" y="2784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{2,-1,0}</a:t>
              </a:r>
            </a:p>
          </p:txBody>
        </p:sp>
      </p:grp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533400" y="5715000"/>
            <a:ext cx="4800600" cy="762000"/>
            <a:chOff x="336" y="3600"/>
            <a:chExt cx="3024" cy="480"/>
          </a:xfrm>
        </p:grpSpPr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36" y="3600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Range:</a:t>
              </a:r>
              <a:endParaRPr lang="en-US" sz="4400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632" y="3600"/>
              <a:ext cx="172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{3,0,-5,-3}</a:t>
              </a:r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638800" y="4191000"/>
            <a:ext cx="3429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If a number occurs more than once, you do not need to list it more than one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an </a:t>
            </a:r>
            <a:r>
              <a:rPr lang="en-US" sz="4200" b="1" u="sng"/>
              <a:t>infinite number of points</a:t>
            </a:r>
            <a:r>
              <a:rPr lang="en-US" sz="4200" b="1"/>
              <a:t>, described by a graph.</a:t>
            </a:r>
            <a:r>
              <a:rPr lang="en-US" sz="4800" b="1"/>
              <a:t> </a:t>
            </a:r>
            <a:endParaRPr lang="en-US" sz="32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3538" y="2765425"/>
            <a:ext cx="3087687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Given the following graph, find the domain and range.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 l="10645" t="16922" r="21609"/>
          <a:stretch>
            <a:fillRect/>
          </a:stretch>
        </p:blipFill>
        <p:spPr bwMode="auto">
          <a:xfrm>
            <a:off x="3571875" y="2168525"/>
            <a:ext cx="5114925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362200" y="285750"/>
            <a:ext cx="4724400" cy="3833813"/>
            <a:chOff x="1488" y="180"/>
            <a:chExt cx="2976" cy="2415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 l="10645" t="16922" r="21609"/>
            <a:stretch>
              <a:fillRect/>
            </a:stretch>
          </p:blipFill>
          <p:spPr bwMode="auto">
            <a:xfrm>
              <a:off x="1536" y="288"/>
              <a:ext cx="2928" cy="2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rot="-5400000">
              <a:off x="2116" y="1388"/>
              <a:ext cx="24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533400" y="3429000"/>
            <a:ext cx="8229600" cy="1752600"/>
            <a:chOff x="336" y="2160"/>
            <a:chExt cx="5184" cy="1104"/>
          </a:xfrm>
        </p:grpSpPr>
        <p:sp>
          <p:nvSpPr>
            <p:cNvPr id="6146" name="Text Box 2"/>
            <p:cNvSpPr txBox="1">
              <a:spLocks noChangeArrowheads="1"/>
            </p:cNvSpPr>
            <p:nvPr/>
          </p:nvSpPr>
          <p:spPr bwMode="auto">
            <a:xfrm>
              <a:off x="336" y="2688"/>
              <a:ext cx="51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rgbClr val="CC0000"/>
                  </a:solidFill>
                </a:rPr>
                <a:t>Domain:{all real numbers}</a:t>
              </a:r>
              <a:r>
                <a:rPr lang="en-US" sz="4400" b="1"/>
                <a:t> </a:t>
              </a:r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776" y="2160"/>
              <a:ext cx="2352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552450" y="457200"/>
            <a:ext cx="8229600" cy="5711825"/>
            <a:chOff x="348" y="288"/>
            <a:chExt cx="5184" cy="3598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2976" y="288"/>
              <a:ext cx="0" cy="18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48" y="3310"/>
              <a:ext cx="51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chemeClr val="accent2"/>
                  </a:solidFill>
                </a:rPr>
                <a:t>Range:{y:y≥0}</a:t>
              </a:r>
              <a:r>
                <a:rPr lang="en-US" sz="4400" b="1">
                  <a:solidFill>
                    <a:schemeClr val="accent2"/>
                  </a:solidFill>
                </a:rPr>
                <a:t> 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an </a:t>
            </a:r>
            <a:r>
              <a:rPr lang="en-US" sz="4200" b="1" u="sng"/>
              <a:t>infinite number of points</a:t>
            </a:r>
            <a:r>
              <a:rPr lang="en-US" sz="4200" b="1"/>
              <a:t>, described by an algebraic expression.</a:t>
            </a:r>
            <a:r>
              <a:rPr lang="en-US" sz="4800" b="1"/>
              <a:t> </a:t>
            </a:r>
            <a:endParaRPr lang="en-US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7338" y="2481263"/>
            <a:ext cx="8167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Given the following function, find the domain and range.</a:t>
            </a:r>
            <a:endParaRPr lang="en-US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1308100" y="3725863"/>
            <a:ext cx="5807075" cy="788987"/>
            <a:chOff x="550" y="2311"/>
            <a:chExt cx="3658" cy="497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550" y="2328"/>
              <a:ext cx="15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Example:</a:t>
              </a:r>
              <a:r>
                <a:rPr lang="en-US"/>
                <a:t>  </a:t>
              </a: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134" y="2311"/>
            <a:ext cx="2074" cy="474"/>
          </p:xfrm>
          <a:graphic>
            <a:graphicData uri="http://schemas.openxmlformats.org/presentationml/2006/ole">
              <p:oleObj spid="_x0000_s9221" name="Equation" r:id="rId4" imgW="889000" imgH="203200" progId="Equation.DSMT36">
                <p:embed/>
              </p:oleObj>
            </a:graphicData>
          </a:graphic>
        </p:graphicFrame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1943100" y="4762500"/>
            <a:ext cx="5481638" cy="838200"/>
            <a:chOff x="336" y="2892"/>
            <a:chExt cx="3453" cy="528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336" y="2940"/>
              <a:ext cx="14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Domain: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824" y="2892"/>
              <a:ext cx="19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{x: x≥5}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1943100" y="5657850"/>
            <a:ext cx="4800600" cy="762000"/>
            <a:chOff x="336" y="3708"/>
            <a:chExt cx="3024" cy="48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36" y="370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Range:</a:t>
              </a:r>
              <a:endParaRPr lang="en-US" sz="4400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632" y="3708"/>
              <a:ext cx="172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{y: y≥0}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01688" y="628650"/>
            <a:ext cx="7772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Practice:  Find the domain and range of the following sets of ordered pairs.</a:t>
            </a:r>
            <a:endParaRPr lang="en-US" sz="44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3116263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1. {(3,7),(-3,7),(7,-2),(-8,-5),(0,-1)}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Domain:{3,-3,7,-8,0}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76400" y="56388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Range:{7,-2,-5,-1}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build="p" autoUpdateAnimBg="0"/>
      <p:bldP spid="7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 l="40401" t="17697" r="20853" b="18076"/>
          <a:stretch>
            <a:fillRect/>
          </a:stretch>
        </p:blipFill>
        <p:spPr bwMode="auto">
          <a:xfrm>
            <a:off x="1349375" y="381000"/>
            <a:ext cx="4494213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77825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2.</a:t>
            </a:r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360363" y="5583238"/>
            <a:ext cx="4000500" cy="762000"/>
            <a:chOff x="0" y="3696"/>
            <a:chExt cx="2520" cy="48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0" y="3696"/>
              <a:ext cx="21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Domain={x:x</a:t>
              </a: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2064" y="3792"/>
            <a:ext cx="456" cy="304"/>
          </p:xfrm>
          <a:graphic>
            <a:graphicData uri="http://schemas.openxmlformats.org/presentationml/2006/ole">
              <p:oleObj spid="_x0000_s8197" name="Equation" r:id="rId5" imgW="228600" imgH="152400" progId="Equation.DSMT36">
                <p:embed/>
              </p:oleObj>
            </a:graphicData>
          </a:graphic>
        </p:graphicFrame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400" y="3696"/>
              <a:ext cx="1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}</a:t>
              </a:r>
            </a:p>
          </p:txBody>
        </p:sp>
      </p:grp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67250" y="5583238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Range:{all reals}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2200275" y="1279525"/>
            <a:ext cx="4679950" cy="1652588"/>
            <a:chOff x="1386" y="806"/>
            <a:chExt cx="2948" cy="1041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86" y="806"/>
              <a:ext cx="29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Domain={all reals}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389" y="1367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Range:{y:y≥-4}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381000" y="333375"/>
            <a:ext cx="4497388" cy="882650"/>
            <a:chOff x="240" y="162"/>
            <a:chExt cx="2833" cy="556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240" y="23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3.</a:t>
              </a: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670" y="162"/>
            <a:ext cx="2403" cy="534"/>
          </p:xfrm>
          <a:graphic>
            <a:graphicData uri="http://schemas.openxmlformats.org/presentationml/2006/ole">
              <p:oleObj spid="_x0000_s10249" name="Equation" r:id="rId3" imgW="914400" imgH="203200" progId="Equation.DSMT36">
                <p:embed/>
              </p:oleObj>
            </a:graphicData>
          </a:graphic>
        </p:graphicFrame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381000" y="3089275"/>
            <a:ext cx="3127375" cy="1484313"/>
            <a:chOff x="240" y="1610"/>
            <a:chExt cx="1970" cy="935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40" y="1876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4.</a:t>
              </a:r>
            </a:p>
          </p:txBody>
        </p:sp>
        <p:graphicFrame>
          <p:nvGraphicFramePr>
            <p:cNvPr id="10255" name="Object 15"/>
            <p:cNvGraphicFramePr>
              <a:graphicFrameLocks noChangeAspect="1"/>
            </p:cNvGraphicFramePr>
            <p:nvPr/>
          </p:nvGraphicFramePr>
          <p:xfrm>
            <a:off x="674" y="1610"/>
            <a:ext cx="1536" cy="935"/>
          </p:xfrm>
          <a:graphic>
            <a:graphicData uri="http://schemas.openxmlformats.org/presentationml/2006/ole">
              <p:oleObj spid="_x0000_s10255" name="Equation" r:id="rId4" imgW="584200" imgH="355600" progId="Equation.DSMT36">
                <p:embed/>
              </p:oleObj>
            </a:graphicData>
          </a:graphic>
        </p:graphicFrame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2200275" y="4543425"/>
            <a:ext cx="4452938" cy="1557338"/>
            <a:chOff x="1386" y="2862"/>
            <a:chExt cx="2805" cy="981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386" y="2862"/>
              <a:ext cx="28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Domain={x:x≠0}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388" y="3363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Range:{y:y≠0}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352</Words>
  <Application>Microsoft Office PowerPoint</Application>
  <PresentationFormat>On-screen Show (4:3)</PresentationFormat>
  <Paragraphs>45</Paragraphs>
  <Slides>10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</vt:lpstr>
      <vt:lpstr>Office Theme</vt:lpstr>
      <vt:lpstr>MathType Equation 3.6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Henrico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HCPS</dc:creator>
  <cp:lastModifiedBy>bhopkins</cp:lastModifiedBy>
  <cp:revision>12</cp:revision>
  <dcterms:created xsi:type="dcterms:W3CDTF">2002-08-07T19:57:41Z</dcterms:created>
  <dcterms:modified xsi:type="dcterms:W3CDTF">2015-08-28T14:34:34Z</dcterms:modified>
</cp:coreProperties>
</file>