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66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8" r:id="rId15"/>
    <p:sldId id="269" r:id="rId16"/>
    <p:sldId id="272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800080"/>
    <a:srgbClr val="6699FF"/>
    <a:srgbClr val="CCEC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04" autoAdjust="0"/>
    <p:restoredTop sz="90929"/>
  </p:normalViewPr>
  <p:slideViewPr>
    <p:cSldViewPr>
      <p:cViewPr varScale="1">
        <p:scale>
          <a:sx n="66" d="100"/>
          <a:sy n="66" d="100"/>
        </p:scale>
        <p:origin x="73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2" Type="http://schemas.openxmlformats.org/officeDocument/2006/relationships/image" Target="../media/image47.wmf"/><Relationship Id="rId1" Type="http://schemas.openxmlformats.org/officeDocument/2006/relationships/image" Target="../media/image5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Relationship Id="rId9" Type="http://schemas.openxmlformats.org/officeDocument/2006/relationships/image" Target="../media/image2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image" Target="../media/image56.wmf"/><Relationship Id="rId7" Type="http://schemas.openxmlformats.org/officeDocument/2006/relationships/image" Target="../media/image60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10" Type="http://schemas.openxmlformats.org/officeDocument/2006/relationships/image" Target="../media/image2.wmf"/><Relationship Id="rId4" Type="http://schemas.openxmlformats.org/officeDocument/2006/relationships/image" Target="../media/image57.wmf"/><Relationship Id="rId9" Type="http://schemas.openxmlformats.org/officeDocument/2006/relationships/image" Target="../media/image6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7" Type="http://schemas.openxmlformats.org/officeDocument/2006/relationships/image" Target="../media/image66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6" Type="http://schemas.openxmlformats.org/officeDocument/2006/relationships/image" Target="../media/image2.wmf"/><Relationship Id="rId5" Type="http://schemas.openxmlformats.org/officeDocument/2006/relationships/image" Target="../media/image65.wmf"/><Relationship Id="rId4" Type="http://schemas.openxmlformats.org/officeDocument/2006/relationships/image" Target="../media/image4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7" Type="http://schemas.openxmlformats.org/officeDocument/2006/relationships/image" Target="../media/image66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6" Type="http://schemas.openxmlformats.org/officeDocument/2006/relationships/image" Target="../media/image2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image" Target="../media/image52.wmf"/><Relationship Id="rId7" Type="http://schemas.openxmlformats.org/officeDocument/2006/relationships/image" Target="../media/image7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71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Relationship Id="rId9" Type="http://schemas.openxmlformats.org/officeDocument/2006/relationships/image" Target="../media/image2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3" Type="http://schemas.openxmlformats.org/officeDocument/2006/relationships/image" Target="../media/image52.wmf"/><Relationship Id="rId7" Type="http://schemas.openxmlformats.org/officeDocument/2006/relationships/image" Target="../media/image77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76.wmf"/><Relationship Id="rId11" Type="http://schemas.openxmlformats.org/officeDocument/2006/relationships/image" Target="../media/image81.wmf"/><Relationship Id="rId5" Type="http://schemas.openxmlformats.org/officeDocument/2006/relationships/image" Target="../media/image75.wmf"/><Relationship Id="rId10" Type="http://schemas.openxmlformats.org/officeDocument/2006/relationships/image" Target="../media/image80.wmf"/><Relationship Id="rId4" Type="http://schemas.openxmlformats.org/officeDocument/2006/relationships/image" Target="../media/image74.wmf"/><Relationship Id="rId9" Type="http://schemas.openxmlformats.org/officeDocument/2006/relationships/image" Target="../media/image7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2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2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2.wmf"/><Relationship Id="rId2" Type="http://schemas.openxmlformats.org/officeDocument/2006/relationships/image" Target="../media/image12.wmf"/><Relationship Id="rId1" Type="http://schemas.openxmlformats.org/officeDocument/2006/relationships/image" Target="../media/image9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2.wmf"/><Relationship Id="rId1" Type="http://schemas.openxmlformats.org/officeDocument/2006/relationships/image" Target="../media/image9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10" Type="http://schemas.openxmlformats.org/officeDocument/2006/relationships/image" Target="../media/image2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25.wmf"/><Relationship Id="rId7" Type="http://schemas.openxmlformats.org/officeDocument/2006/relationships/image" Target="../media/image28.wmf"/><Relationship Id="rId2" Type="http://schemas.openxmlformats.org/officeDocument/2006/relationships/image" Target="../media/image12.wmf"/><Relationship Id="rId1" Type="http://schemas.openxmlformats.org/officeDocument/2006/relationships/image" Target="../media/image9.wmf"/><Relationship Id="rId6" Type="http://schemas.openxmlformats.org/officeDocument/2006/relationships/image" Target="../media/image27.wmf"/><Relationship Id="rId5" Type="http://schemas.openxmlformats.org/officeDocument/2006/relationships/image" Target="../media/image8.wmf"/><Relationship Id="rId4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2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7" Type="http://schemas.openxmlformats.org/officeDocument/2006/relationships/image" Target="../media/image2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CDB64-3977-44DC-8019-80520FB776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0646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EDEC42-F9B5-4D26-A0B6-4E5B7BD3CC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8090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C8D76-4061-42D4-8336-B72F63F226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4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60FCF-20AE-40DC-83D2-8BA9C464AA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536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47A0E-D162-4E3E-87F9-19671779F5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8365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93ABD6-1B12-4474-B544-D086D0BA12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1395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E51EA-7C8E-4257-9749-4952889B26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8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E1754-2356-4804-ABA4-8BE1E261EC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65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27DF3-EA68-4D91-9D61-B7CDB5445D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5710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95EEAD-C594-436C-82FA-AA8A4A6403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838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A9D3E6-62A6-450B-8ABE-04D3ADECE0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43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6887388A-8AA9-47E2-9C8E-A4E355C0D82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oleObject" Target="../embeddings/oleObject61.bin"/><Relationship Id="rId18" Type="http://schemas.openxmlformats.org/officeDocument/2006/relationships/image" Target="../media/image46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43.wmf"/><Relationship Id="rId17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5.wmf"/><Relationship Id="rId20" Type="http://schemas.openxmlformats.org/officeDocument/2006/relationships/image" Target="../media/image2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6.bin"/><Relationship Id="rId15" Type="http://schemas.openxmlformats.org/officeDocument/2006/relationships/oleObject" Target="../embeddings/oleObject62.bin"/><Relationship Id="rId10" Type="http://schemas.openxmlformats.org/officeDocument/2006/relationships/oleObject" Target="../embeddings/oleObject59.bin"/><Relationship Id="rId19" Type="http://schemas.openxmlformats.org/officeDocument/2006/relationships/oleObject" Target="../embeddings/oleObject64.bin"/><Relationship Id="rId4" Type="http://schemas.openxmlformats.org/officeDocument/2006/relationships/image" Target="../media/image40.wmf"/><Relationship Id="rId9" Type="http://schemas.openxmlformats.org/officeDocument/2006/relationships/oleObject" Target="../embeddings/oleObject58.bin"/><Relationship Id="rId14" Type="http://schemas.openxmlformats.org/officeDocument/2006/relationships/image" Target="../media/image4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oleObject" Target="../embeddings/oleObject70.bin"/><Relationship Id="rId18" Type="http://schemas.openxmlformats.org/officeDocument/2006/relationships/image" Target="../media/image53.wmf"/><Relationship Id="rId3" Type="http://schemas.openxmlformats.org/officeDocument/2006/relationships/oleObject" Target="../embeddings/oleObject65.bin"/><Relationship Id="rId21" Type="http://schemas.openxmlformats.org/officeDocument/2006/relationships/image" Target="../media/image2.wmf"/><Relationship Id="rId7" Type="http://schemas.openxmlformats.org/officeDocument/2006/relationships/oleObject" Target="../embeddings/oleObject67.bin"/><Relationship Id="rId12" Type="http://schemas.openxmlformats.org/officeDocument/2006/relationships/image" Target="../media/image50.wmf"/><Relationship Id="rId17" Type="http://schemas.openxmlformats.org/officeDocument/2006/relationships/oleObject" Target="../embeddings/oleObject7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2.wmf"/><Relationship Id="rId20" Type="http://schemas.openxmlformats.org/officeDocument/2006/relationships/oleObject" Target="../embeddings/oleObject74.bin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6.bin"/><Relationship Id="rId15" Type="http://schemas.openxmlformats.org/officeDocument/2006/relationships/oleObject" Target="../embeddings/oleObject71.bin"/><Relationship Id="rId10" Type="http://schemas.openxmlformats.org/officeDocument/2006/relationships/image" Target="../media/image49.wmf"/><Relationship Id="rId19" Type="http://schemas.openxmlformats.org/officeDocument/2006/relationships/oleObject" Target="../embeddings/oleObject73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68.bin"/><Relationship Id="rId14" Type="http://schemas.openxmlformats.org/officeDocument/2006/relationships/image" Target="../media/image5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oleObject" Target="../embeddings/oleObject80.bin"/><Relationship Id="rId18" Type="http://schemas.openxmlformats.org/officeDocument/2006/relationships/oleObject" Target="../embeddings/oleObject83.bin"/><Relationship Id="rId3" Type="http://schemas.openxmlformats.org/officeDocument/2006/relationships/oleObject" Target="../embeddings/oleObject75.bin"/><Relationship Id="rId21" Type="http://schemas.openxmlformats.org/officeDocument/2006/relationships/image" Target="../media/image62.wmf"/><Relationship Id="rId7" Type="http://schemas.openxmlformats.org/officeDocument/2006/relationships/oleObject" Target="../embeddings/oleObject77.bin"/><Relationship Id="rId12" Type="http://schemas.openxmlformats.org/officeDocument/2006/relationships/image" Target="../media/image58.wmf"/><Relationship Id="rId17" Type="http://schemas.openxmlformats.org/officeDocument/2006/relationships/image" Target="../media/image6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2.bin"/><Relationship Id="rId20" Type="http://schemas.openxmlformats.org/officeDocument/2006/relationships/oleObject" Target="../embeddings/oleObject84.bin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79.bin"/><Relationship Id="rId5" Type="http://schemas.openxmlformats.org/officeDocument/2006/relationships/oleObject" Target="../embeddings/oleObject76.bin"/><Relationship Id="rId15" Type="http://schemas.openxmlformats.org/officeDocument/2006/relationships/oleObject" Target="../embeddings/oleObject81.bin"/><Relationship Id="rId23" Type="http://schemas.openxmlformats.org/officeDocument/2006/relationships/image" Target="../media/image2.wmf"/><Relationship Id="rId10" Type="http://schemas.openxmlformats.org/officeDocument/2006/relationships/image" Target="../media/image57.wmf"/><Relationship Id="rId19" Type="http://schemas.openxmlformats.org/officeDocument/2006/relationships/image" Target="../media/image61.wmf"/><Relationship Id="rId4" Type="http://schemas.openxmlformats.org/officeDocument/2006/relationships/image" Target="../media/image54.wmf"/><Relationship Id="rId9" Type="http://schemas.openxmlformats.org/officeDocument/2006/relationships/oleObject" Target="../embeddings/oleObject78.bin"/><Relationship Id="rId14" Type="http://schemas.openxmlformats.org/officeDocument/2006/relationships/image" Target="../media/image59.wmf"/><Relationship Id="rId22" Type="http://schemas.openxmlformats.org/officeDocument/2006/relationships/oleObject" Target="../embeddings/oleObject8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oleObject" Target="../embeddings/oleObject91.bin"/><Relationship Id="rId3" Type="http://schemas.openxmlformats.org/officeDocument/2006/relationships/oleObject" Target="../embeddings/oleObject86.bin"/><Relationship Id="rId7" Type="http://schemas.openxmlformats.org/officeDocument/2006/relationships/oleObject" Target="../embeddings/oleObject88.bin"/><Relationship Id="rId12" Type="http://schemas.openxmlformats.org/officeDocument/2006/relationships/image" Target="../media/image65.wmf"/><Relationship Id="rId17" Type="http://schemas.openxmlformats.org/officeDocument/2006/relationships/image" Target="../media/image6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3.bin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4.wmf"/><Relationship Id="rId11" Type="http://schemas.openxmlformats.org/officeDocument/2006/relationships/oleObject" Target="../embeddings/oleObject90.bin"/><Relationship Id="rId5" Type="http://schemas.openxmlformats.org/officeDocument/2006/relationships/oleObject" Target="../embeddings/oleObject87.bin"/><Relationship Id="rId15" Type="http://schemas.openxmlformats.org/officeDocument/2006/relationships/image" Target="../media/image2.wmf"/><Relationship Id="rId10" Type="http://schemas.openxmlformats.org/officeDocument/2006/relationships/image" Target="../media/image49.wmf"/><Relationship Id="rId4" Type="http://schemas.openxmlformats.org/officeDocument/2006/relationships/image" Target="../media/image63.wmf"/><Relationship Id="rId9" Type="http://schemas.openxmlformats.org/officeDocument/2006/relationships/oleObject" Target="../embeddings/oleObject89.bin"/><Relationship Id="rId14" Type="http://schemas.openxmlformats.org/officeDocument/2006/relationships/oleObject" Target="../embeddings/oleObject92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13" Type="http://schemas.openxmlformats.org/officeDocument/2006/relationships/oleObject" Target="../embeddings/oleObject99.bin"/><Relationship Id="rId3" Type="http://schemas.openxmlformats.org/officeDocument/2006/relationships/oleObject" Target="../embeddings/oleObject94.bin"/><Relationship Id="rId7" Type="http://schemas.openxmlformats.org/officeDocument/2006/relationships/oleObject" Target="../embeddings/oleObject96.bin"/><Relationship Id="rId12" Type="http://schemas.openxmlformats.org/officeDocument/2006/relationships/image" Target="../media/image68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6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64.wmf"/><Relationship Id="rId11" Type="http://schemas.openxmlformats.org/officeDocument/2006/relationships/oleObject" Target="../embeddings/oleObject98.bin"/><Relationship Id="rId5" Type="http://schemas.openxmlformats.org/officeDocument/2006/relationships/oleObject" Target="../embeddings/oleObject95.bin"/><Relationship Id="rId15" Type="http://schemas.openxmlformats.org/officeDocument/2006/relationships/oleObject" Target="../embeddings/oleObject100.bin"/><Relationship Id="rId10" Type="http://schemas.openxmlformats.org/officeDocument/2006/relationships/image" Target="../media/image67.wmf"/><Relationship Id="rId4" Type="http://schemas.openxmlformats.org/officeDocument/2006/relationships/image" Target="../media/image63.wmf"/><Relationship Id="rId9" Type="http://schemas.openxmlformats.org/officeDocument/2006/relationships/oleObject" Target="../embeddings/oleObject97.bin"/><Relationship Id="rId14" Type="http://schemas.openxmlformats.org/officeDocument/2006/relationships/image" Target="../media/image2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oleObject" Target="../embeddings/oleObject106.bin"/><Relationship Id="rId18" Type="http://schemas.openxmlformats.org/officeDocument/2006/relationships/image" Target="../media/image73.wmf"/><Relationship Id="rId3" Type="http://schemas.openxmlformats.org/officeDocument/2006/relationships/oleObject" Target="../embeddings/oleObject101.bin"/><Relationship Id="rId7" Type="http://schemas.openxmlformats.org/officeDocument/2006/relationships/oleObject" Target="../embeddings/oleObject103.bin"/><Relationship Id="rId12" Type="http://schemas.openxmlformats.org/officeDocument/2006/relationships/image" Target="../media/image70.wmf"/><Relationship Id="rId17" Type="http://schemas.openxmlformats.org/officeDocument/2006/relationships/oleObject" Target="../embeddings/oleObject10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2.wmf"/><Relationship Id="rId20" Type="http://schemas.openxmlformats.org/officeDocument/2006/relationships/image" Target="../media/image2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105.bin"/><Relationship Id="rId5" Type="http://schemas.openxmlformats.org/officeDocument/2006/relationships/oleObject" Target="../embeddings/oleObject102.bin"/><Relationship Id="rId15" Type="http://schemas.openxmlformats.org/officeDocument/2006/relationships/oleObject" Target="../embeddings/oleObject107.bin"/><Relationship Id="rId10" Type="http://schemas.openxmlformats.org/officeDocument/2006/relationships/image" Target="../media/image69.wmf"/><Relationship Id="rId19" Type="http://schemas.openxmlformats.org/officeDocument/2006/relationships/oleObject" Target="../embeddings/oleObject109.bin"/><Relationship Id="rId4" Type="http://schemas.openxmlformats.org/officeDocument/2006/relationships/image" Target="../media/image50.wmf"/><Relationship Id="rId9" Type="http://schemas.openxmlformats.org/officeDocument/2006/relationships/oleObject" Target="../embeddings/oleObject104.bin"/><Relationship Id="rId14" Type="http://schemas.openxmlformats.org/officeDocument/2006/relationships/image" Target="../media/image7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oleObject" Target="../embeddings/oleObject115.bin"/><Relationship Id="rId18" Type="http://schemas.openxmlformats.org/officeDocument/2006/relationships/image" Target="../media/image78.wmf"/><Relationship Id="rId3" Type="http://schemas.openxmlformats.org/officeDocument/2006/relationships/oleObject" Target="../embeddings/oleObject110.bin"/><Relationship Id="rId21" Type="http://schemas.openxmlformats.org/officeDocument/2006/relationships/oleObject" Target="../embeddings/oleObject119.bin"/><Relationship Id="rId7" Type="http://schemas.openxmlformats.org/officeDocument/2006/relationships/oleObject" Target="../embeddings/oleObject112.bin"/><Relationship Id="rId12" Type="http://schemas.openxmlformats.org/officeDocument/2006/relationships/image" Target="../media/image75.wmf"/><Relationship Id="rId17" Type="http://schemas.openxmlformats.org/officeDocument/2006/relationships/oleObject" Target="../embeddings/oleObject117.bin"/><Relationship Id="rId25" Type="http://schemas.openxmlformats.org/officeDocument/2006/relationships/image" Target="../media/image81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7.wmf"/><Relationship Id="rId20" Type="http://schemas.openxmlformats.org/officeDocument/2006/relationships/image" Target="../media/image79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114.bin"/><Relationship Id="rId24" Type="http://schemas.openxmlformats.org/officeDocument/2006/relationships/oleObject" Target="../embeddings/oleObject121.bin"/><Relationship Id="rId5" Type="http://schemas.openxmlformats.org/officeDocument/2006/relationships/oleObject" Target="../embeddings/oleObject111.bin"/><Relationship Id="rId15" Type="http://schemas.openxmlformats.org/officeDocument/2006/relationships/oleObject" Target="../embeddings/oleObject116.bin"/><Relationship Id="rId23" Type="http://schemas.openxmlformats.org/officeDocument/2006/relationships/oleObject" Target="../embeddings/oleObject120.bin"/><Relationship Id="rId10" Type="http://schemas.openxmlformats.org/officeDocument/2006/relationships/image" Target="../media/image74.wmf"/><Relationship Id="rId19" Type="http://schemas.openxmlformats.org/officeDocument/2006/relationships/oleObject" Target="../embeddings/oleObject118.bin"/><Relationship Id="rId4" Type="http://schemas.openxmlformats.org/officeDocument/2006/relationships/image" Target="../media/image50.wmf"/><Relationship Id="rId9" Type="http://schemas.openxmlformats.org/officeDocument/2006/relationships/oleObject" Target="../embeddings/oleObject113.bin"/><Relationship Id="rId14" Type="http://schemas.openxmlformats.org/officeDocument/2006/relationships/image" Target="../media/image76.wmf"/><Relationship Id="rId22" Type="http://schemas.openxmlformats.org/officeDocument/2006/relationships/image" Target="../media/image8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8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15" Type="http://schemas.openxmlformats.org/officeDocument/2006/relationships/image" Target="../media/image2.wmf"/><Relationship Id="rId10" Type="http://schemas.openxmlformats.org/officeDocument/2006/relationships/oleObject" Target="../embeddings/oleObject6.bin"/><Relationship Id="rId4" Type="http://schemas.openxmlformats.org/officeDocument/2006/relationships/image" Target="../media/image4.wmf"/><Relationship Id="rId9" Type="http://schemas.openxmlformats.org/officeDocument/2006/relationships/image" Target="../media/image6.wmf"/><Relationship Id="rId1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9.bin"/><Relationship Id="rId7" Type="http://schemas.openxmlformats.org/officeDocument/2006/relationships/image" Target="../media/image10.wmf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2.bin"/><Relationship Id="rId5" Type="http://schemas.openxmlformats.org/officeDocument/2006/relationships/image" Target="../media/image13.wmf"/><Relationship Id="rId10" Type="http://schemas.openxmlformats.org/officeDocument/2006/relationships/image" Target="../media/image14.wmf"/><Relationship Id="rId4" Type="http://schemas.openxmlformats.org/officeDocument/2006/relationships/image" Target="../media/image9.wmf"/><Relationship Id="rId9" Type="http://schemas.openxmlformats.org/officeDocument/2006/relationships/image" Target="../media/image11.wmf"/><Relationship Id="rId1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17.wmf"/><Relationship Id="rId3" Type="http://schemas.openxmlformats.org/officeDocument/2006/relationships/oleObject" Target="../embeddings/oleObject14.bin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0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11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17.bin"/><Relationship Id="rId4" Type="http://schemas.openxmlformats.org/officeDocument/2006/relationships/image" Target="../media/image9.wmf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20.wmf"/><Relationship Id="rId18" Type="http://schemas.openxmlformats.org/officeDocument/2006/relationships/oleObject" Target="../embeddings/oleObject28.bin"/><Relationship Id="rId3" Type="http://schemas.openxmlformats.org/officeDocument/2006/relationships/oleObject" Target="../embeddings/oleObject21.bin"/><Relationship Id="rId21" Type="http://schemas.openxmlformats.org/officeDocument/2006/relationships/image" Target="../media/image24.wmf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25.bin"/><Relationship Id="rId1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7.bin"/><Relationship Id="rId20" Type="http://schemas.openxmlformats.org/officeDocument/2006/relationships/oleObject" Target="../embeddings/oleObject29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11" Type="http://schemas.openxmlformats.org/officeDocument/2006/relationships/image" Target="../media/image19.wmf"/><Relationship Id="rId5" Type="http://schemas.openxmlformats.org/officeDocument/2006/relationships/oleObject" Target="../embeddings/oleObject22.bin"/><Relationship Id="rId15" Type="http://schemas.openxmlformats.org/officeDocument/2006/relationships/image" Target="../media/image21.wmf"/><Relationship Id="rId23" Type="http://schemas.openxmlformats.org/officeDocument/2006/relationships/image" Target="../media/image2.wmf"/><Relationship Id="rId10" Type="http://schemas.openxmlformats.org/officeDocument/2006/relationships/oleObject" Target="../embeddings/oleObject24.bin"/><Relationship Id="rId19" Type="http://schemas.openxmlformats.org/officeDocument/2006/relationships/image" Target="../media/image23.wmf"/><Relationship Id="rId4" Type="http://schemas.openxmlformats.org/officeDocument/2006/relationships/image" Target="../media/image9.wmf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26.bin"/><Relationship Id="rId22" Type="http://schemas.openxmlformats.org/officeDocument/2006/relationships/oleObject" Target="../embeddings/oleObject3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36.bin"/><Relationship Id="rId18" Type="http://schemas.openxmlformats.org/officeDocument/2006/relationships/oleObject" Target="../embeddings/oleObject39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8.wmf"/><Relationship Id="rId17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8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37.bin"/><Relationship Id="rId10" Type="http://schemas.openxmlformats.org/officeDocument/2006/relationships/image" Target="../media/image26.wmf"/><Relationship Id="rId19" Type="http://schemas.openxmlformats.org/officeDocument/2006/relationships/image" Target="../media/image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2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45.bin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41.bin"/><Relationship Id="rId15" Type="http://schemas.openxmlformats.org/officeDocument/2006/relationships/oleObject" Target="../embeddings/oleObject46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43.bin"/><Relationship Id="rId14" Type="http://schemas.openxmlformats.org/officeDocument/2006/relationships/image" Target="../media/image3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image" Target="../media/image38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12" Type="http://schemas.openxmlformats.org/officeDocument/2006/relationships/oleObject" Target="../embeddings/oleObject52.bin"/><Relationship Id="rId1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4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8.bin"/><Relationship Id="rId15" Type="http://schemas.openxmlformats.org/officeDocument/2006/relationships/image" Target="../media/image39.wmf"/><Relationship Id="rId10" Type="http://schemas.openxmlformats.org/officeDocument/2006/relationships/image" Target="../media/image27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50.bin"/><Relationship Id="rId14" Type="http://schemas.openxmlformats.org/officeDocument/2006/relationships/oleObject" Target="../embeddings/oleObject5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Grid">
          <a:fgClr>
            <a:schemeClr val="bg1"/>
          </a:fgClr>
          <a:bgClr>
            <a:srgbClr val="CCEC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e_LHopit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685800"/>
            <a:ext cx="3403600" cy="414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257800" y="5257800"/>
            <a:ext cx="3403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b="1"/>
              <a:t>Guillaume De l'Hôpital</a:t>
            </a:r>
          </a:p>
          <a:p>
            <a:pPr algn="ctr"/>
            <a:r>
              <a:rPr lang="en-US" altLang="en-US" b="1"/>
              <a:t>1661 - 1704</a:t>
            </a:r>
            <a:r>
              <a:rPr lang="en-US" altLang="en-US"/>
              <a:t> 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33400" y="1600200"/>
            <a:ext cx="33591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3600" dirty="0"/>
          </a:p>
          <a:p>
            <a:r>
              <a:rPr lang="en-US" altLang="en-US" sz="3600" dirty="0" err="1"/>
              <a:t>L’Hôpital’s</a:t>
            </a:r>
            <a:r>
              <a:rPr lang="en-US" altLang="en-US" sz="3600" dirty="0"/>
              <a:t> Rule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81000" y="3276600"/>
            <a:ext cx="45720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Actually, L’Hôpital’s Rule was developed by his teacher Johann Bernoulli.  De l’Hôpital paid Bernoulli for private lessons, and then published the first Calculus book based on those lessons.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835650" y="6613525"/>
            <a:ext cx="33083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Greg Kelly, Hanford High School, Richland, Washington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685800" y="228600"/>
            <a:ext cx="7620000" cy="12192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762000" y="228600"/>
            <a:ext cx="77882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On the other hand, you can apply L’Hôpital’s rule as many times as necessary as long as the fraction is still indeterminate:</a:t>
            </a:r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838200" y="1447800"/>
          <a:ext cx="2286000" cy="119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28" name="Equation" r:id="rId3" imgW="1091880" imgH="571320" progId="Equation.DSMT4">
                  <p:embed/>
                </p:oleObj>
              </mc:Choice>
              <mc:Fallback>
                <p:oleObj name="Equation" r:id="rId3" imgW="1091880" imgH="5713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447800"/>
                        <a:ext cx="2286000" cy="1198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463550" y="4100513"/>
          <a:ext cx="2736850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29" name="Equation" r:id="rId5" imgW="1269720" imgH="571320" progId="Equation.DSMT4">
                  <p:embed/>
                </p:oleObj>
              </mc:Choice>
              <mc:Fallback>
                <p:oleObj name="Equation" r:id="rId5" imgW="1269720" imgH="5713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4100513"/>
                        <a:ext cx="2736850" cy="123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278" name="Group 14"/>
          <p:cNvGrpSpPr>
            <a:grpSpLocks/>
          </p:cNvGrpSpPr>
          <p:nvPr/>
        </p:nvGrpSpPr>
        <p:grpSpPr bwMode="auto">
          <a:xfrm>
            <a:off x="3352800" y="1676400"/>
            <a:ext cx="1619250" cy="914400"/>
            <a:chOff x="1968" y="1152"/>
            <a:chExt cx="1020" cy="576"/>
          </a:xfrm>
        </p:grpSpPr>
        <p:sp>
          <p:nvSpPr>
            <p:cNvPr id="11279" name="Line 15"/>
            <p:cNvSpPr>
              <a:spLocks noChangeShapeType="1"/>
            </p:cNvSpPr>
            <p:nvPr/>
          </p:nvSpPr>
          <p:spPr bwMode="auto">
            <a:xfrm>
              <a:off x="1968" y="1440"/>
              <a:ext cx="672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1280" name="Object 16"/>
            <p:cNvGraphicFramePr>
              <a:graphicFrameLocks noChangeAspect="1"/>
            </p:cNvGraphicFramePr>
            <p:nvPr/>
          </p:nvGraphicFramePr>
          <p:xfrm>
            <a:off x="2784" y="1152"/>
            <a:ext cx="204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0" name="Equation" r:id="rId7" imgW="139680" imgH="393480" progId="Equation.DSMT4">
                    <p:embed/>
                  </p:oleObj>
                </mc:Choice>
                <mc:Fallback>
                  <p:oleObj name="Equation" r:id="rId7" imgW="139680" imgH="393480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4" y="1152"/>
                          <a:ext cx="204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281" name="Group 17"/>
          <p:cNvGrpSpPr>
            <a:grpSpLocks/>
          </p:cNvGrpSpPr>
          <p:nvPr/>
        </p:nvGrpSpPr>
        <p:grpSpPr bwMode="auto">
          <a:xfrm>
            <a:off x="3429000" y="4343400"/>
            <a:ext cx="1619250" cy="914400"/>
            <a:chOff x="1968" y="1152"/>
            <a:chExt cx="1020" cy="576"/>
          </a:xfrm>
        </p:grpSpPr>
        <p:sp>
          <p:nvSpPr>
            <p:cNvPr id="11282" name="Line 18"/>
            <p:cNvSpPr>
              <a:spLocks noChangeShapeType="1"/>
            </p:cNvSpPr>
            <p:nvPr/>
          </p:nvSpPr>
          <p:spPr bwMode="auto">
            <a:xfrm>
              <a:off x="1968" y="1440"/>
              <a:ext cx="672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1283" name="Object 19"/>
            <p:cNvGraphicFramePr>
              <a:graphicFrameLocks noChangeAspect="1"/>
            </p:cNvGraphicFramePr>
            <p:nvPr/>
          </p:nvGraphicFramePr>
          <p:xfrm>
            <a:off x="2784" y="1152"/>
            <a:ext cx="204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1" name="Equation" r:id="rId9" imgW="139680" imgH="393480" progId="Equation.DSMT4">
                    <p:embed/>
                  </p:oleObj>
                </mc:Choice>
                <mc:Fallback>
                  <p:oleObj name="Equation" r:id="rId9" imgW="139680" imgH="393480" progId="Equation.DSMT4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4" y="1152"/>
                          <a:ext cx="204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285" name="Group 21"/>
          <p:cNvGrpSpPr>
            <a:grpSpLocks/>
          </p:cNvGrpSpPr>
          <p:nvPr/>
        </p:nvGrpSpPr>
        <p:grpSpPr bwMode="auto">
          <a:xfrm>
            <a:off x="3429000" y="5638800"/>
            <a:ext cx="2152650" cy="914400"/>
            <a:chOff x="3552" y="2688"/>
            <a:chExt cx="1356" cy="576"/>
          </a:xfrm>
        </p:grpSpPr>
        <p:sp>
          <p:nvSpPr>
            <p:cNvPr id="11274" name="Line 10"/>
            <p:cNvSpPr>
              <a:spLocks noChangeShapeType="1"/>
            </p:cNvSpPr>
            <p:nvPr/>
          </p:nvSpPr>
          <p:spPr bwMode="auto">
            <a:xfrm>
              <a:off x="3552" y="2976"/>
              <a:ext cx="672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1275" name="Object 11"/>
            <p:cNvGraphicFramePr>
              <a:graphicFrameLocks noChangeAspect="1"/>
            </p:cNvGraphicFramePr>
            <p:nvPr/>
          </p:nvGraphicFramePr>
          <p:xfrm>
            <a:off x="4704" y="2688"/>
            <a:ext cx="204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2" name="Equation" r:id="rId10" imgW="139680" imgH="393480" progId="Equation.DSMT4">
                    <p:embed/>
                  </p:oleObj>
                </mc:Choice>
                <mc:Fallback>
                  <p:oleObj name="Equation" r:id="rId10" imgW="139680" imgH="39348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04" y="2688"/>
                          <a:ext cx="204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84" name="Text Box 20"/>
            <p:cNvSpPr txBox="1">
              <a:spLocks noChangeArrowheads="1"/>
            </p:cNvSpPr>
            <p:nvPr/>
          </p:nvSpPr>
          <p:spPr bwMode="auto">
            <a:xfrm>
              <a:off x="4272" y="2832"/>
              <a:ext cx="38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accent2"/>
                  </a:solidFill>
                </a:rPr>
                <a:t>not</a:t>
              </a:r>
            </a:p>
          </p:txBody>
        </p:sp>
      </p:grpSp>
      <p:graphicFrame>
        <p:nvGraphicFramePr>
          <p:cNvPr id="11291" name="Object 27"/>
          <p:cNvGraphicFramePr>
            <a:graphicFrameLocks noChangeAspect="1"/>
          </p:cNvGraphicFramePr>
          <p:nvPr/>
        </p:nvGraphicFramePr>
        <p:xfrm>
          <a:off x="457200" y="2743200"/>
          <a:ext cx="2890838" cy="131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" name="Equation" r:id="rId11" imgW="1257120" imgH="571320" progId="Equation.DSMT4">
                  <p:embed/>
                </p:oleObj>
              </mc:Choice>
              <mc:Fallback>
                <p:oleObj name="Equation" r:id="rId11" imgW="1257120" imgH="57132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743200"/>
                        <a:ext cx="2890838" cy="1316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2" name="Object 28"/>
          <p:cNvGraphicFramePr>
            <a:graphicFrameLocks noChangeAspect="1"/>
          </p:cNvGraphicFramePr>
          <p:nvPr/>
        </p:nvGraphicFramePr>
        <p:xfrm>
          <a:off x="812800" y="5486400"/>
          <a:ext cx="243522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name="Equation" r:id="rId13" imgW="1143000" imgH="571320" progId="Equation.DSMT4">
                  <p:embed/>
                </p:oleObj>
              </mc:Choice>
              <mc:Fallback>
                <p:oleObj name="Equation" r:id="rId13" imgW="1143000" imgH="57132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5486400"/>
                        <a:ext cx="2435225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3" name="Object 29"/>
          <p:cNvGraphicFramePr>
            <a:graphicFrameLocks noChangeAspect="1"/>
          </p:cNvGraphicFramePr>
          <p:nvPr/>
        </p:nvGraphicFramePr>
        <p:xfrm>
          <a:off x="6616700" y="1905000"/>
          <a:ext cx="747713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" name="Equation" r:id="rId15" imgW="393480" imgH="571320" progId="Equation.DSMT4">
                  <p:embed/>
                </p:oleObj>
              </mc:Choice>
              <mc:Fallback>
                <p:oleObj name="Equation" r:id="rId15" imgW="393480" imgH="57132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6700" y="1905000"/>
                        <a:ext cx="747713" cy="108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4" name="Object 30"/>
          <p:cNvGraphicFramePr>
            <a:graphicFrameLocks noChangeAspect="1"/>
          </p:cNvGraphicFramePr>
          <p:nvPr/>
        </p:nvGraphicFramePr>
        <p:xfrm>
          <a:off x="6781800" y="3505200"/>
          <a:ext cx="674688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6" name="Equation" r:id="rId17" imgW="355320" imgH="393480" progId="Equation.DSMT4">
                  <p:embed/>
                </p:oleObj>
              </mc:Choice>
              <mc:Fallback>
                <p:oleObj name="Equation" r:id="rId17" imgW="355320" imgH="39348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505200"/>
                        <a:ext cx="674688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3657600" y="2895600"/>
            <a:ext cx="25304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0000FF"/>
                </a:solidFill>
              </a:rPr>
              <a:t>(Rewritten in exponential form.)</a:t>
            </a:r>
          </a:p>
        </p:txBody>
      </p:sp>
      <p:graphicFrame>
        <p:nvGraphicFramePr>
          <p:cNvPr id="11296" name="Object 32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" name="Equation" r:id="rId19" imgW="190440" imgH="139680" progId="Equation.DSMT4">
                  <p:embed/>
                </p:oleObj>
              </mc:Choice>
              <mc:Fallback>
                <p:oleObj name="Equation" r:id="rId19" imgW="190440" imgH="13968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533400" y="533400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L’Hôpital’s rule can be used to evaluate other indeterminate</a:t>
            </a:r>
          </a:p>
        </p:txBody>
      </p:sp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2667000" y="990600"/>
          <a:ext cx="29686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" name="Equation" r:id="rId3" imgW="139680" imgH="393480" progId="Equation.DSMT4">
                  <p:embed/>
                </p:oleObj>
              </mc:Choice>
              <mc:Fallback>
                <p:oleObj name="Equation" r:id="rId3" imgW="13968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990600"/>
                        <a:ext cx="29686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33400" y="1143000"/>
            <a:ext cx="2671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forms besides      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43000" y="2362200"/>
            <a:ext cx="6748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 following are also considered indeterminate:</a:t>
            </a:r>
          </a:p>
        </p:txBody>
      </p:sp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838200" y="3352800"/>
          <a:ext cx="48101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Equation" r:id="rId5" imgW="177480" imgH="393480" progId="Equation.DSMT4">
                  <p:embed/>
                </p:oleObj>
              </mc:Choice>
              <mc:Fallback>
                <p:oleObj name="Equation" r:id="rId5" imgW="17748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352800"/>
                        <a:ext cx="481013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2114550" y="3644900"/>
          <a:ext cx="823913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Equation" r:id="rId7" imgW="304560" imgH="177480" progId="Equation.DSMT4">
                  <p:embed/>
                </p:oleObj>
              </mc:Choice>
              <mc:Fallback>
                <p:oleObj name="Equation" r:id="rId7" imgW="304560" imgH="177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4550" y="3644900"/>
                        <a:ext cx="823913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3441700" y="3713163"/>
          <a:ext cx="1065213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name="Equation" r:id="rId9" imgW="393480" imgH="126720" progId="Equation.DSMT4">
                  <p:embed/>
                </p:oleObj>
              </mc:Choice>
              <mc:Fallback>
                <p:oleObj name="Equation" r:id="rId9" imgW="393480" imgH="12672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1700" y="3713163"/>
                        <a:ext cx="1065213" cy="34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7" name="Object 9"/>
          <p:cNvGraphicFramePr>
            <a:graphicFrameLocks noChangeAspect="1"/>
          </p:cNvGraphicFramePr>
          <p:nvPr/>
        </p:nvGraphicFramePr>
        <p:xfrm>
          <a:off x="5351463" y="3627438"/>
          <a:ext cx="446087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name="Equation" r:id="rId11" imgW="164880" imgH="190440" progId="Equation.DSMT4">
                  <p:embed/>
                </p:oleObj>
              </mc:Choice>
              <mc:Fallback>
                <p:oleObj name="Equation" r:id="rId11" imgW="164880" imgH="1904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1463" y="3627438"/>
                        <a:ext cx="446087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8" name="Object 10"/>
          <p:cNvGraphicFramePr>
            <a:graphicFrameLocks noChangeAspect="1"/>
          </p:cNvGraphicFramePr>
          <p:nvPr/>
        </p:nvGraphicFramePr>
        <p:xfrm>
          <a:off x="6799263" y="3609975"/>
          <a:ext cx="446087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name="Equation" r:id="rId13" imgW="164880" imgH="203040" progId="Equation.DSMT4">
                  <p:embed/>
                </p:oleObj>
              </mc:Choice>
              <mc:Fallback>
                <p:oleObj name="Equation" r:id="rId13" imgW="164880" imgH="2030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9263" y="3609975"/>
                        <a:ext cx="446087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9" name="Object 11"/>
          <p:cNvGraphicFramePr>
            <a:graphicFrameLocks noChangeAspect="1"/>
          </p:cNvGraphicFramePr>
          <p:nvPr/>
        </p:nvGraphicFramePr>
        <p:xfrm>
          <a:off x="7967663" y="3627438"/>
          <a:ext cx="549275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2" name="Equation" r:id="rId15" imgW="203040" imgH="190440" progId="Equation.DSMT4">
                  <p:embed/>
                </p:oleObj>
              </mc:Choice>
              <mc:Fallback>
                <p:oleObj name="Equation" r:id="rId15" imgW="203040" imgH="1904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7663" y="3627438"/>
                        <a:ext cx="549275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303" name="Group 15"/>
          <p:cNvGrpSpPr>
            <a:grpSpLocks/>
          </p:cNvGrpSpPr>
          <p:nvPr/>
        </p:nvGrpSpPr>
        <p:grpSpPr bwMode="auto">
          <a:xfrm>
            <a:off x="990600" y="4419600"/>
            <a:ext cx="6734175" cy="914400"/>
            <a:chOff x="230" y="2784"/>
            <a:chExt cx="4242" cy="576"/>
          </a:xfrm>
        </p:grpSpPr>
        <p:sp>
          <p:nvSpPr>
            <p:cNvPr id="12300" name="Text Box 12"/>
            <p:cNvSpPr txBox="1">
              <a:spLocks noChangeArrowheads="1"/>
            </p:cNvSpPr>
            <p:nvPr/>
          </p:nvSpPr>
          <p:spPr bwMode="auto">
            <a:xfrm>
              <a:off x="230" y="2953"/>
              <a:ext cx="424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The first one,       , can be evaluated just like      .</a:t>
              </a:r>
            </a:p>
          </p:txBody>
        </p:sp>
        <p:graphicFrame>
          <p:nvGraphicFramePr>
            <p:cNvPr id="12301" name="Object 13"/>
            <p:cNvGraphicFramePr>
              <a:graphicFrameLocks noChangeAspect="1"/>
            </p:cNvGraphicFramePr>
            <p:nvPr/>
          </p:nvGraphicFramePr>
          <p:xfrm>
            <a:off x="1488" y="2784"/>
            <a:ext cx="260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13" name="Equation" r:id="rId17" imgW="177480" imgH="393480" progId="Equation.DSMT4">
                    <p:embed/>
                  </p:oleObj>
                </mc:Choice>
                <mc:Fallback>
                  <p:oleObj name="Equation" r:id="rId17" imgW="177480" imgH="39348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8" y="2784"/>
                          <a:ext cx="260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02" name="Object 14"/>
            <p:cNvGraphicFramePr>
              <a:graphicFrameLocks noChangeAspect="1"/>
            </p:cNvGraphicFramePr>
            <p:nvPr/>
          </p:nvGraphicFramePr>
          <p:xfrm>
            <a:off x="4128" y="2784"/>
            <a:ext cx="204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14" name="Equation" r:id="rId19" imgW="139680" imgH="393480" progId="Equation.DSMT4">
                    <p:embed/>
                  </p:oleObj>
                </mc:Choice>
                <mc:Fallback>
                  <p:oleObj name="Equation" r:id="rId19" imgW="139680" imgH="39348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28" y="2784"/>
                          <a:ext cx="204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295400" y="5638800"/>
            <a:ext cx="629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sng"/>
              <a:t>The others must be changed to fractions first</a:t>
            </a:r>
            <a:r>
              <a:rPr lang="en-US" altLang="en-US"/>
              <a:t>.</a:t>
            </a:r>
          </a:p>
        </p:txBody>
      </p:sp>
      <p:graphicFrame>
        <p:nvGraphicFramePr>
          <p:cNvPr id="12305" name="Object 17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5" name="Equation" r:id="rId20" imgW="190440" imgH="139680" progId="Equation.DSMT4">
                  <p:embed/>
                </p:oleObj>
              </mc:Choice>
              <mc:Fallback>
                <p:oleObj name="Equation" r:id="rId20" imgW="190440" imgH="13968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utoUpdateAnimBg="0"/>
      <p:bldP spid="1230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701675" y="341313"/>
          <a:ext cx="1752600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2" name="Equation" r:id="rId3" imgW="825480" imgH="431640" progId="Equation.DSMT4">
                  <p:embed/>
                </p:oleObj>
              </mc:Choice>
              <mc:Fallback>
                <p:oleObj name="Equation" r:id="rId3" imgW="825480" imgH="431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75" y="341313"/>
                        <a:ext cx="1752600" cy="915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324" name="Group 12"/>
          <p:cNvGrpSpPr>
            <a:grpSpLocks/>
          </p:cNvGrpSpPr>
          <p:nvPr/>
        </p:nvGrpSpPr>
        <p:grpSpPr bwMode="auto">
          <a:xfrm>
            <a:off x="2682875" y="1712913"/>
            <a:ext cx="4340225" cy="1279525"/>
            <a:chOff x="1680" y="1248"/>
            <a:chExt cx="2734" cy="806"/>
          </a:xfrm>
        </p:grpSpPr>
        <p:sp>
          <p:nvSpPr>
            <p:cNvPr id="13315" name="Text Box 3"/>
            <p:cNvSpPr txBox="1">
              <a:spLocks noChangeArrowheads="1"/>
            </p:cNvSpPr>
            <p:nvPr/>
          </p:nvSpPr>
          <p:spPr bwMode="auto">
            <a:xfrm>
              <a:off x="2496" y="1488"/>
              <a:ext cx="153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accent2"/>
                  </a:solidFill>
                </a:rPr>
                <a:t>This approaches</a:t>
              </a:r>
            </a:p>
          </p:txBody>
        </p:sp>
        <p:graphicFrame>
          <p:nvGraphicFramePr>
            <p:cNvPr id="13316" name="Object 4"/>
            <p:cNvGraphicFramePr>
              <a:graphicFrameLocks noChangeAspect="1"/>
            </p:cNvGraphicFramePr>
            <p:nvPr/>
          </p:nvGraphicFramePr>
          <p:xfrm>
            <a:off x="4128" y="1248"/>
            <a:ext cx="286" cy="8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53" name="Equation" r:id="rId5" imgW="139680" imgH="393480" progId="Equation.DSMT4">
                    <p:embed/>
                  </p:oleObj>
                </mc:Choice>
                <mc:Fallback>
                  <p:oleObj name="Equation" r:id="rId5" imgW="139680" imgH="39348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28" y="1248"/>
                          <a:ext cx="286" cy="8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17" name="Line 5"/>
            <p:cNvSpPr>
              <a:spLocks noChangeShapeType="1"/>
            </p:cNvSpPr>
            <p:nvPr/>
          </p:nvSpPr>
          <p:spPr bwMode="auto">
            <a:xfrm flipH="1">
              <a:off x="1680" y="1632"/>
              <a:ext cx="720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777875" y="1408113"/>
          <a:ext cx="1266825" cy="161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4" name="Equation" r:id="rId7" imgW="596880" imgH="761760" progId="Equation.DSMT4">
                  <p:embed/>
                </p:oleObj>
              </mc:Choice>
              <mc:Fallback>
                <p:oleObj name="Equation" r:id="rId7" imgW="596880" imgH="7617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75" y="1408113"/>
                        <a:ext cx="1266825" cy="161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320" name="Group 8"/>
          <p:cNvGrpSpPr>
            <a:grpSpLocks/>
          </p:cNvGrpSpPr>
          <p:nvPr/>
        </p:nvGrpSpPr>
        <p:grpSpPr bwMode="auto">
          <a:xfrm>
            <a:off x="2911475" y="569913"/>
            <a:ext cx="4800600" cy="577850"/>
            <a:chOff x="1728" y="480"/>
            <a:chExt cx="3024" cy="364"/>
          </a:xfrm>
        </p:grpSpPr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>
              <a:off x="2544" y="528"/>
              <a:ext cx="153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accent2"/>
                  </a:solidFill>
                </a:rPr>
                <a:t>This approaches</a:t>
              </a:r>
            </a:p>
          </p:txBody>
        </p:sp>
        <p:graphicFrame>
          <p:nvGraphicFramePr>
            <p:cNvPr id="13322" name="Object 10"/>
            <p:cNvGraphicFramePr>
              <a:graphicFrameLocks noChangeAspect="1"/>
            </p:cNvGraphicFramePr>
            <p:nvPr/>
          </p:nvGraphicFramePr>
          <p:xfrm>
            <a:off x="4128" y="480"/>
            <a:ext cx="624" cy="3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55" name="Equation" r:id="rId9" imgW="304560" imgH="177480" progId="Equation.DSMT4">
                    <p:embed/>
                  </p:oleObj>
                </mc:Choice>
                <mc:Fallback>
                  <p:oleObj name="Equation" r:id="rId9" imgW="304560" imgH="17748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28" y="480"/>
                          <a:ext cx="624" cy="3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23" name="Line 11"/>
            <p:cNvSpPr>
              <a:spLocks noChangeShapeType="1"/>
            </p:cNvSpPr>
            <p:nvPr/>
          </p:nvSpPr>
          <p:spPr bwMode="auto">
            <a:xfrm flipH="1">
              <a:off x="1728" y="672"/>
              <a:ext cx="720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35" name="Group 23"/>
          <p:cNvGrpSpPr>
            <a:grpSpLocks/>
          </p:cNvGrpSpPr>
          <p:nvPr/>
        </p:nvGrpSpPr>
        <p:grpSpPr bwMode="auto">
          <a:xfrm>
            <a:off x="685800" y="3160713"/>
            <a:ext cx="5156200" cy="914400"/>
            <a:chOff x="422" y="2160"/>
            <a:chExt cx="3248" cy="576"/>
          </a:xfrm>
        </p:grpSpPr>
        <p:sp>
          <p:nvSpPr>
            <p:cNvPr id="13325" name="Text Box 13"/>
            <p:cNvSpPr txBox="1">
              <a:spLocks noChangeArrowheads="1"/>
            </p:cNvSpPr>
            <p:nvPr/>
          </p:nvSpPr>
          <p:spPr bwMode="auto">
            <a:xfrm>
              <a:off x="422" y="2329"/>
              <a:ext cx="19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accent2"/>
                  </a:solidFill>
                </a:rPr>
                <a:t>We already know that</a:t>
              </a:r>
            </a:p>
          </p:txBody>
        </p:sp>
        <p:graphicFrame>
          <p:nvGraphicFramePr>
            <p:cNvPr id="13326" name="Object 14"/>
            <p:cNvGraphicFramePr>
              <a:graphicFrameLocks noChangeAspect="1"/>
            </p:cNvGraphicFramePr>
            <p:nvPr/>
          </p:nvGraphicFramePr>
          <p:xfrm>
            <a:off x="2448" y="2160"/>
            <a:ext cx="1222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56" name="Equation" r:id="rId11" imgW="914400" imgH="431640" progId="Equation.DSMT4">
                    <p:embed/>
                  </p:oleObj>
                </mc:Choice>
                <mc:Fallback>
                  <p:oleObj name="Equation" r:id="rId11" imgW="914400" imgH="43164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8" y="2160"/>
                          <a:ext cx="1222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685800" y="4114800"/>
            <a:ext cx="5133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but if we want to use L’Hôpital’s rule:</a:t>
            </a:r>
          </a:p>
        </p:txBody>
      </p:sp>
      <p:graphicFrame>
        <p:nvGraphicFramePr>
          <p:cNvPr id="13329" name="Object 17"/>
          <p:cNvGraphicFramePr>
            <a:graphicFrameLocks noChangeAspect="1"/>
          </p:cNvGraphicFramePr>
          <p:nvPr/>
        </p:nvGraphicFramePr>
        <p:xfrm>
          <a:off x="1844675" y="4608513"/>
          <a:ext cx="2940050" cy="169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Equation" r:id="rId13" imgW="1384200" imgH="799920" progId="Equation.DSMT4">
                  <p:embed/>
                </p:oleObj>
              </mc:Choice>
              <mc:Fallback>
                <p:oleObj name="Equation" r:id="rId13" imgW="1384200" imgH="79992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4675" y="4608513"/>
                        <a:ext cx="2940050" cy="169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0" name="Object 18"/>
          <p:cNvGraphicFramePr>
            <a:graphicFrameLocks noChangeAspect="1"/>
          </p:cNvGraphicFramePr>
          <p:nvPr/>
        </p:nvGraphicFramePr>
        <p:xfrm>
          <a:off x="396875" y="4684713"/>
          <a:ext cx="1266825" cy="161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8" name="Equation" r:id="rId15" imgW="596880" imgH="761760" progId="Equation.DSMT4">
                  <p:embed/>
                </p:oleObj>
              </mc:Choice>
              <mc:Fallback>
                <p:oleObj name="Equation" r:id="rId15" imgW="596880" imgH="76176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5" y="4684713"/>
                        <a:ext cx="1266825" cy="161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31" name="Line 19"/>
          <p:cNvSpPr>
            <a:spLocks noChangeShapeType="1"/>
          </p:cNvSpPr>
          <p:nvPr/>
        </p:nvSpPr>
        <p:spPr bwMode="auto">
          <a:xfrm flipV="1">
            <a:off x="3597275" y="4608513"/>
            <a:ext cx="1066800" cy="175260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3332" name="Object 20"/>
          <p:cNvGraphicFramePr>
            <a:graphicFrameLocks noChangeAspect="1"/>
          </p:cNvGraphicFramePr>
          <p:nvPr/>
        </p:nvGraphicFramePr>
        <p:xfrm>
          <a:off x="4892675" y="4989513"/>
          <a:ext cx="1835150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Equation" r:id="rId16" imgW="863280" imgH="431640" progId="Equation.DSMT4">
                  <p:embed/>
                </p:oleObj>
              </mc:Choice>
              <mc:Fallback>
                <p:oleObj name="Equation" r:id="rId16" imgW="863280" imgH="43164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2675" y="4989513"/>
                        <a:ext cx="1835150" cy="915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3" name="Object 21"/>
          <p:cNvGraphicFramePr>
            <a:graphicFrameLocks noChangeAspect="1"/>
          </p:cNvGraphicFramePr>
          <p:nvPr/>
        </p:nvGraphicFramePr>
        <p:xfrm>
          <a:off x="6797675" y="5218113"/>
          <a:ext cx="124142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0" name="Equation" r:id="rId18" imgW="583920" imgH="253800" progId="Equation.DSMT4">
                  <p:embed/>
                </p:oleObj>
              </mc:Choice>
              <mc:Fallback>
                <p:oleObj name="Equation" r:id="rId18" imgW="583920" imgH="2538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7675" y="5218113"/>
                        <a:ext cx="1241425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4" name="Object 22"/>
          <p:cNvGraphicFramePr>
            <a:graphicFrameLocks noChangeAspect="1"/>
          </p:cNvGraphicFramePr>
          <p:nvPr/>
        </p:nvGraphicFramePr>
        <p:xfrm>
          <a:off x="8093075" y="5294313"/>
          <a:ext cx="458788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1" name="Equation" r:id="rId20" imgW="215640" imgH="164880" progId="Equation.DSMT4">
                  <p:embed/>
                </p:oleObj>
              </mc:Choice>
              <mc:Fallback>
                <p:oleObj name="Equation" r:id="rId20" imgW="215640" imgH="16488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3075" y="5294313"/>
                        <a:ext cx="458788" cy="35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6" name="Object 24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2" name="Equation" r:id="rId22" imgW="190440" imgH="139680" progId="Equation.DSMT4">
                  <p:embed/>
                </p:oleObj>
              </mc:Choice>
              <mc:Fallback>
                <p:oleObj name="Equation" r:id="rId22" imgW="190440" imgH="13968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7" grpId="0" autoUpdateAnimBg="0"/>
      <p:bldP spid="133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381000" y="381000"/>
          <a:ext cx="2209800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7" name="Equation" r:id="rId3" imgW="1079280" imgH="431640" progId="Equation.DSMT4">
                  <p:embed/>
                </p:oleObj>
              </mc:Choice>
              <mc:Fallback>
                <p:oleObj name="Equation" r:id="rId3" imgW="1079280" imgH="431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81000"/>
                        <a:ext cx="2209800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533400" y="1524000"/>
            <a:ext cx="7605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If we find a common denominator and subtract, we get:</a:t>
            </a:r>
          </a:p>
        </p:txBody>
      </p:sp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381000" y="2209800"/>
          <a:ext cx="2157413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8" name="Equation" r:id="rId5" imgW="1054080" imgH="507960" progId="Equation.DSMT4">
                  <p:embed/>
                </p:oleObj>
              </mc:Choice>
              <mc:Fallback>
                <p:oleObj name="Equation" r:id="rId5" imgW="1054080" imgH="5079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209800"/>
                        <a:ext cx="2157413" cy="103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373" name="Group 13"/>
          <p:cNvGrpSpPr>
            <a:grpSpLocks/>
          </p:cNvGrpSpPr>
          <p:nvPr/>
        </p:nvGrpSpPr>
        <p:grpSpPr bwMode="auto">
          <a:xfrm>
            <a:off x="2819400" y="2362200"/>
            <a:ext cx="4183063" cy="838200"/>
            <a:chOff x="1872" y="1488"/>
            <a:chExt cx="2635" cy="528"/>
          </a:xfrm>
        </p:grpSpPr>
        <p:sp>
          <p:nvSpPr>
            <p:cNvPr id="15370" name="Text Box 10"/>
            <p:cNvSpPr txBox="1">
              <a:spLocks noChangeArrowheads="1"/>
            </p:cNvSpPr>
            <p:nvPr/>
          </p:nvSpPr>
          <p:spPr bwMode="auto">
            <a:xfrm>
              <a:off x="2448" y="1632"/>
              <a:ext cx="180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accent2"/>
                  </a:solidFill>
                </a:rPr>
                <a:t>Now it is in the form</a:t>
              </a:r>
            </a:p>
          </p:txBody>
        </p:sp>
        <p:graphicFrame>
          <p:nvGraphicFramePr>
            <p:cNvPr id="15371" name="Object 11"/>
            <p:cNvGraphicFramePr>
              <a:graphicFrameLocks noChangeAspect="1"/>
            </p:cNvGraphicFramePr>
            <p:nvPr/>
          </p:nvGraphicFramePr>
          <p:xfrm>
            <a:off x="4320" y="1488"/>
            <a:ext cx="187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89" name="Equation" r:id="rId7" imgW="139680" imgH="393480" progId="Equation.DSMT4">
                    <p:embed/>
                  </p:oleObj>
                </mc:Choice>
                <mc:Fallback>
                  <p:oleObj name="Equation" r:id="rId7" imgW="139680" imgH="39348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0" y="1488"/>
                          <a:ext cx="187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72" name="Line 12"/>
            <p:cNvSpPr>
              <a:spLocks noChangeShapeType="1"/>
            </p:cNvSpPr>
            <p:nvPr/>
          </p:nvSpPr>
          <p:spPr bwMode="auto">
            <a:xfrm flipH="1">
              <a:off x="1872" y="1776"/>
              <a:ext cx="528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75" name="Group 15"/>
          <p:cNvGrpSpPr>
            <a:grpSpLocks/>
          </p:cNvGrpSpPr>
          <p:nvPr/>
        </p:nvGrpSpPr>
        <p:grpSpPr bwMode="auto">
          <a:xfrm>
            <a:off x="2895600" y="609600"/>
            <a:ext cx="5561013" cy="457200"/>
            <a:chOff x="1824" y="384"/>
            <a:chExt cx="3503" cy="288"/>
          </a:xfrm>
        </p:grpSpPr>
        <p:grpSp>
          <p:nvGrpSpPr>
            <p:cNvPr id="15365" name="Group 5"/>
            <p:cNvGrpSpPr>
              <a:grpSpLocks/>
            </p:cNvGrpSpPr>
            <p:nvPr/>
          </p:nvGrpSpPr>
          <p:grpSpPr bwMode="auto">
            <a:xfrm>
              <a:off x="2352" y="384"/>
              <a:ext cx="2975" cy="288"/>
              <a:chOff x="1872" y="432"/>
              <a:chExt cx="2975" cy="288"/>
            </a:xfrm>
          </p:grpSpPr>
          <p:graphicFrame>
            <p:nvGraphicFramePr>
              <p:cNvPr id="15363" name="Object 3"/>
              <p:cNvGraphicFramePr>
                <a:graphicFrameLocks noChangeAspect="1"/>
              </p:cNvGraphicFramePr>
              <p:nvPr/>
            </p:nvGraphicFramePr>
            <p:xfrm>
              <a:off x="4176" y="480"/>
              <a:ext cx="671" cy="2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390" name="Equation" r:id="rId9" imgW="393480" imgH="126720" progId="Equation.DSMT4">
                      <p:embed/>
                    </p:oleObj>
                  </mc:Choice>
                  <mc:Fallback>
                    <p:oleObj name="Equation" r:id="rId9" imgW="393480" imgH="126720" progId="Equation.DSMT4">
                      <p:embed/>
                      <p:pic>
                        <p:nvPicPr>
                          <p:cNvPr id="0" name="Object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176" y="480"/>
                            <a:ext cx="671" cy="21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5364" name="Text Box 4"/>
              <p:cNvSpPr txBox="1">
                <a:spLocks noChangeArrowheads="1"/>
              </p:cNvSpPr>
              <p:nvPr/>
            </p:nvSpPr>
            <p:spPr bwMode="auto">
              <a:xfrm>
                <a:off x="1872" y="432"/>
                <a:ext cx="232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>
                    <a:solidFill>
                      <a:schemeClr val="accent2"/>
                    </a:solidFill>
                  </a:rPr>
                  <a:t>This is indeterminate form</a:t>
                </a:r>
              </a:p>
            </p:txBody>
          </p:sp>
        </p:grpSp>
        <p:sp>
          <p:nvSpPr>
            <p:cNvPr id="15374" name="Line 14"/>
            <p:cNvSpPr>
              <a:spLocks noChangeShapeType="1"/>
            </p:cNvSpPr>
            <p:nvPr/>
          </p:nvSpPr>
          <p:spPr bwMode="auto">
            <a:xfrm flipH="1">
              <a:off x="1824" y="528"/>
              <a:ext cx="480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5376" name="Object 16"/>
          <p:cNvGraphicFramePr>
            <a:graphicFrameLocks noChangeAspect="1"/>
          </p:cNvGraphicFramePr>
          <p:nvPr/>
        </p:nvGraphicFramePr>
        <p:xfrm>
          <a:off x="457200" y="3429000"/>
          <a:ext cx="2209800" cy="161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1" name="Equation" r:id="rId11" imgW="1079280" imgH="787320" progId="Equation.DSMT4">
                  <p:embed/>
                </p:oleObj>
              </mc:Choice>
              <mc:Fallback>
                <p:oleObj name="Equation" r:id="rId11" imgW="1079280" imgH="78732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429000"/>
                        <a:ext cx="2209800" cy="161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383" name="Group 23"/>
          <p:cNvGrpSpPr>
            <a:grpSpLocks/>
          </p:cNvGrpSpPr>
          <p:nvPr/>
        </p:nvGrpSpPr>
        <p:grpSpPr bwMode="auto">
          <a:xfrm>
            <a:off x="2819400" y="4038600"/>
            <a:ext cx="4621213" cy="457200"/>
            <a:chOff x="1776" y="2544"/>
            <a:chExt cx="2911" cy="288"/>
          </a:xfrm>
        </p:grpSpPr>
        <p:sp>
          <p:nvSpPr>
            <p:cNvPr id="15377" name="Text Box 17"/>
            <p:cNvSpPr txBox="1">
              <a:spLocks noChangeArrowheads="1"/>
            </p:cNvSpPr>
            <p:nvPr/>
          </p:nvSpPr>
          <p:spPr bwMode="auto">
            <a:xfrm>
              <a:off x="2112" y="2544"/>
              <a:ext cx="257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accent2"/>
                  </a:solidFill>
                </a:rPr>
                <a:t>L’Hôpital’s rule applied once.</a:t>
              </a:r>
            </a:p>
          </p:txBody>
        </p:sp>
        <p:sp>
          <p:nvSpPr>
            <p:cNvPr id="15379" name="Line 19"/>
            <p:cNvSpPr>
              <a:spLocks noChangeShapeType="1"/>
            </p:cNvSpPr>
            <p:nvPr/>
          </p:nvSpPr>
          <p:spPr bwMode="auto">
            <a:xfrm flipH="1">
              <a:off x="1776" y="2688"/>
              <a:ext cx="336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84" name="Group 24"/>
          <p:cNvGrpSpPr>
            <a:grpSpLocks/>
          </p:cNvGrpSpPr>
          <p:nvPr/>
        </p:nvGrpSpPr>
        <p:grpSpPr bwMode="auto">
          <a:xfrm>
            <a:off x="2819400" y="5370513"/>
            <a:ext cx="4275138" cy="838200"/>
            <a:chOff x="1776" y="3383"/>
            <a:chExt cx="2693" cy="528"/>
          </a:xfrm>
        </p:grpSpPr>
        <p:graphicFrame>
          <p:nvGraphicFramePr>
            <p:cNvPr id="15378" name="Object 18"/>
            <p:cNvGraphicFramePr>
              <a:graphicFrameLocks noChangeAspect="1"/>
            </p:cNvGraphicFramePr>
            <p:nvPr/>
          </p:nvGraphicFramePr>
          <p:xfrm>
            <a:off x="4282" y="3383"/>
            <a:ext cx="187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92" name="Equation" r:id="rId13" imgW="139680" imgH="393480" progId="Equation.DSMT4">
                    <p:embed/>
                  </p:oleObj>
                </mc:Choice>
                <mc:Fallback>
                  <p:oleObj name="Equation" r:id="rId13" imgW="139680" imgH="393480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82" y="3383"/>
                          <a:ext cx="187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81" name="Text Box 21"/>
            <p:cNvSpPr txBox="1">
              <a:spLocks noChangeArrowheads="1"/>
            </p:cNvSpPr>
            <p:nvPr/>
          </p:nvSpPr>
          <p:spPr bwMode="auto">
            <a:xfrm>
              <a:off x="2208" y="3504"/>
              <a:ext cx="20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accent2"/>
                  </a:solidFill>
                </a:rPr>
                <a:t>Fractions cleared.  Still</a:t>
              </a:r>
            </a:p>
          </p:txBody>
        </p:sp>
        <p:sp>
          <p:nvSpPr>
            <p:cNvPr id="15382" name="Line 22"/>
            <p:cNvSpPr>
              <a:spLocks noChangeShapeType="1"/>
            </p:cNvSpPr>
            <p:nvPr/>
          </p:nvSpPr>
          <p:spPr bwMode="auto">
            <a:xfrm flipH="1">
              <a:off x="1776" y="3648"/>
              <a:ext cx="336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5385" name="Object 25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3" name="Equation" r:id="rId14" imgW="190440" imgH="139680" progId="Equation.DSMT4">
                  <p:embed/>
                </p:oleObj>
              </mc:Choice>
              <mc:Fallback>
                <p:oleObj name="Equation" r:id="rId14" imgW="190440" imgH="13968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6" name="Object 26"/>
          <p:cNvGraphicFramePr>
            <a:graphicFrameLocks noChangeAspect="1"/>
          </p:cNvGraphicFramePr>
          <p:nvPr/>
        </p:nvGraphicFramePr>
        <p:xfrm>
          <a:off x="430213" y="5334000"/>
          <a:ext cx="2365375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4" name="Equation" r:id="rId16" imgW="1155600" imgH="431640" progId="Equation.DSMT4">
                  <p:embed/>
                </p:oleObj>
              </mc:Choice>
              <mc:Fallback>
                <p:oleObj name="Equation" r:id="rId16" imgW="1155600" imgH="43164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213" y="5334000"/>
                        <a:ext cx="2365375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10" name="Freeform 26"/>
          <p:cNvSpPr>
            <a:spLocks/>
          </p:cNvSpPr>
          <p:nvPr/>
        </p:nvSpPr>
        <p:spPr bwMode="auto">
          <a:xfrm>
            <a:off x="4114800" y="2590800"/>
            <a:ext cx="1828800" cy="1600200"/>
          </a:xfrm>
          <a:custGeom>
            <a:avLst/>
            <a:gdLst>
              <a:gd name="T0" fmla="*/ 240 w 1152"/>
              <a:gd name="T1" fmla="*/ 144 h 1008"/>
              <a:gd name="T2" fmla="*/ 384 w 1152"/>
              <a:gd name="T3" fmla="*/ 240 h 1008"/>
              <a:gd name="T4" fmla="*/ 432 w 1152"/>
              <a:gd name="T5" fmla="*/ 0 h 1008"/>
              <a:gd name="T6" fmla="*/ 672 w 1152"/>
              <a:gd name="T7" fmla="*/ 240 h 1008"/>
              <a:gd name="T8" fmla="*/ 864 w 1152"/>
              <a:gd name="T9" fmla="*/ 0 h 1008"/>
              <a:gd name="T10" fmla="*/ 768 w 1152"/>
              <a:gd name="T11" fmla="*/ 336 h 1008"/>
              <a:gd name="T12" fmla="*/ 1152 w 1152"/>
              <a:gd name="T13" fmla="*/ 432 h 1008"/>
              <a:gd name="T14" fmla="*/ 768 w 1152"/>
              <a:gd name="T15" fmla="*/ 480 h 1008"/>
              <a:gd name="T16" fmla="*/ 1008 w 1152"/>
              <a:gd name="T17" fmla="*/ 672 h 1008"/>
              <a:gd name="T18" fmla="*/ 720 w 1152"/>
              <a:gd name="T19" fmla="*/ 624 h 1008"/>
              <a:gd name="T20" fmla="*/ 864 w 1152"/>
              <a:gd name="T21" fmla="*/ 960 h 1008"/>
              <a:gd name="T22" fmla="*/ 576 w 1152"/>
              <a:gd name="T23" fmla="*/ 768 h 1008"/>
              <a:gd name="T24" fmla="*/ 336 w 1152"/>
              <a:gd name="T25" fmla="*/ 1008 h 1008"/>
              <a:gd name="T26" fmla="*/ 432 w 1152"/>
              <a:gd name="T27" fmla="*/ 720 h 1008"/>
              <a:gd name="T28" fmla="*/ 48 w 1152"/>
              <a:gd name="T29" fmla="*/ 768 h 1008"/>
              <a:gd name="T30" fmla="*/ 432 w 1152"/>
              <a:gd name="T31" fmla="*/ 528 h 1008"/>
              <a:gd name="T32" fmla="*/ 0 w 1152"/>
              <a:gd name="T33" fmla="*/ 528 h 1008"/>
              <a:gd name="T34" fmla="*/ 384 w 1152"/>
              <a:gd name="T35" fmla="*/ 336 h 1008"/>
              <a:gd name="T36" fmla="*/ 240 w 1152"/>
              <a:gd name="T37" fmla="*/ 144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52" h="1008">
                <a:moveTo>
                  <a:pt x="240" y="144"/>
                </a:moveTo>
                <a:lnTo>
                  <a:pt x="384" y="240"/>
                </a:lnTo>
                <a:lnTo>
                  <a:pt x="432" y="0"/>
                </a:lnTo>
                <a:lnTo>
                  <a:pt x="672" y="240"/>
                </a:lnTo>
                <a:lnTo>
                  <a:pt x="864" y="0"/>
                </a:lnTo>
                <a:lnTo>
                  <a:pt x="768" y="336"/>
                </a:lnTo>
                <a:lnTo>
                  <a:pt x="1152" y="432"/>
                </a:lnTo>
                <a:lnTo>
                  <a:pt x="768" y="480"/>
                </a:lnTo>
                <a:lnTo>
                  <a:pt x="1008" y="672"/>
                </a:lnTo>
                <a:lnTo>
                  <a:pt x="720" y="624"/>
                </a:lnTo>
                <a:lnTo>
                  <a:pt x="864" y="960"/>
                </a:lnTo>
                <a:lnTo>
                  <a:pt x="576" y="768"/>
                </a:lnTo>
                <a:lnTo>
                  <a:pt x="336" y="1008"/>
                </a:lnTo>
                <a:lnTo>
                  <a:pt x="432" y="720"/>
                </a:lnTo>
                <a:lnTo>
                  <a:pt x="48" y="768"/>
                </a:lnTo>
                <a:lnTo>
                  <a:pt x="432" y="528"/>
                </a:lnTo>
                <a:lnTo>
                  <a:pt x="0" y="528"/>
                </a:lnTo>
                <a:lnTo>
                  <a:pt x="384" y="336"/>
                </a:lnTo>
                <a:lnTo>
                  <a:pt x="240" y="144"/>
                </a:lnTo>
                <a:close/>
              </a:path>
            </a:pathLst>
          </a:cu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381000" y="381000"/>
          <a:ext cx="2209800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4" name="Equation" r:id="rId3" imgW="1079280" imgH="431640" progId="Equation.DSMT4">
                  <p:embed/>
                </p:oleObj>
              </mc:Choice>
              <mc:Fallback>
                <p:oleObj name="Equation" r:id="rId3" imgW="1079280" imgH="431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81000"/>
                        <a:ext cx="2209800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381000" y="2209800"/>
          <a:ext cx="2157413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5" name="Equation" r:id="rId5" imgW="1054080" imgH="507960" progId="Equation.DSMT4">
                  <p:embed/>
                </p:oleObj>
              </mc:Choice>
              <mc:Fallback>
                <p:oleObj name="Equation" r:id="rId5" imgW="1054080" imgH="5079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209800"/>
                        <a:ext cx="2157413" cy="103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8" name="Object 14"/>
          <p:cNvGraphicFramePr>
            <a:graphicFrameLocks noChangeAspect="1"/>
          </p:cNvGraphicFramePr>
          <p:nvPr/>
        </p:nvGraphicFramePr>
        <p:xfrm>
          <a:off x="457200" y="3429000"/>
          <a:ext cx="2209800" cy="161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6" name="Equation" r:id="rId7" imgW="1079280" imgH="787320" progId="Equation.DSMT4">
                  <p:embed/>
                </p:oleObj>
              </mc:Choice>
              <mc:Fallback>
                <p:oleObj name="Equation" r:id="rId7" imgW="1079280" imgH="78732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429000"/>
                        <a:ext cx="2209800" cy="161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5" name="Line 21"/>
          <p:cNvSpPr>
            <a:spLocks noChangeShapeType="1"/>
          </p:cNvSpPr>
          <p:nvPr/>
        </p:nvSpPr>
        <p:spPr bwMode="auto">
          <a:xfrm flipV="1">
            <a:off x="2895600" y="2057400"/>
            <a:ext cx="1600200" cy="3733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6406" name="Object 22"/>
          <p:cNvGraphicFramePr>
            <a:graphicFrameLocks noChangeAspect="1"/>
          </p:cNvGraphicFramePr>
          <p:nvPr/>
        </p:nvGraphicFramePr>
        <p:xfrm>
          <a:off x="3797300" y="820738"/>
          <a:ext cx="2103438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7" name="Equation" r:id="rId9" imgW="1028520" imgH="431640" progId="Equation.DSMT4">
                  <p:embed/>
                </p:oleObj>
              </mc:Choice>
              <mc:Fallback>
                <p:oleObj name="Equation" r:id="rId9" imgW="1028520" imgH="43164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7300" y="820738"/>
                        <a:ext cx="2103438" cy="88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411" name="Group 27"/>
          <p:cNvGrpSpPr>
            <a:grpSpLocks/>
          </p:cNvGrpSpPr>
          <p:nvPr/>
        </p:nvGrpSpPr>
        <p:grpSpPr bwMode="auto">
          <a:xfrm>
            <a:off x="5867400" y="1066800"/>
            <a:ext cx="2822575" cy="457200"/>
            <a:chOff x="3888" y="336"/>
            <a:chExt cx="1778" cy="288"/>
          </a:xfrm>
        </p:grpSpPr>
        <p:sp>
          <p:nvSpPr>
            <p:cNvPr id="16407" name="Text Box 23"/>
            <p:cNvSpPr txBox="1">
              <a:spLocks noChangeArrowheads="1"/>
            </p:cNvSpPr>
            <p:nvPr/>
          </p:nvSpPr>
          <p:spPr bwMode="auto">
            <a:xfrm>
              <a:off x="4224" y="336"/>
              <a:ext cx="144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accent2"/>
                  </a:solidFill>
                </a:rPr>
                <a:t>L’Hôpital again.</a:t>
              </a:r>
            </a:p>
          </p:txBody>
        </p:sp>
        <p:sp>
          <p:nvSpPr>
            <p:cNvPr id="16408" name="Line 24"/>
            <p:cNvSpPr>
              <a:spLocks noChangeShapeType="1"/>
            </p:cNvSpPr>
            <p:nvPr/>
          </p:nvSpPr>
          <p:spPr bwMode="auto">
            <a:xfrm flipH="1">
              <a:off x="3888" y="480"/>
              <a:ext cx="336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6409" name="Object 25"/>
          <p:cNvGraphicFramePr>
            <a:graphicFrameLocks noChangeAspect="1"/>
          </p:cNvGraphicFramePr>
          <p:nvPr/>
        </p:nvGraphicFramePr>
        <p:xfrm>
          <a:off x="4876800" y="2895600"/>
          <a:ext cx="3540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8" name="Equation" r:id="rId11" imgW="152280" imgH="393480" progId="Equation.DSMT4">
                  <p:embed/>
                </p:oleObj>
              </mc:Choice>
              <mc:Fallback>
                <p:oleObj name="Equation" r:id="rId11" imgW="152280" imgH="39348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895600"/>
                        <a:ext cx="35401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2" name="Object 28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9" name="Equation" r:id="rId13" imgW="190440" imgH="139680" progId="Equation.DSMT4">
                  <p:embed/>
                </p:oleObj>
              </mc:Choice>
              <mc:Fallback>
                <p:oleObj name="Equation" r:id="rId13" imgW="190440" imgH="13968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3" name="Object 29"/>
          <p:cNvGraphicFramePr>
            <a:graphicFrameLocks noChangeAspect="1"/>
          </p:cNvGraphicFramePr>
          <p:nvPr/>
        </p:nvGraphicFramePr>
        <p:xfrm>
          <a:off x="430213" y="5334000"/>
          <a:ext cx="2365375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0" name="Equation" r:id="rId15" imgW="1155600" imgH="431640" progId="Equation.DSMT4">
                  <p:embed/>
                </p:oleObj>
              </mc:Choice>
              <mc:Fallback>
                <p:oleObj name="Equation" r:id="rId15" imgW="1155600" imgH="43164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213" y="5334000"/>
                        <a:ext cx="2365375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0" grpId="0" animBg="1"/>
      <p:bldP spid="1640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533400" y="533400"/>
            <a:ext cx="3081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Indeterminate Forms:</a:t>
            </a:r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3962400" y="457200"/>
          <a:ext cx="446088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5" name="Equation" r:id="rId3" imgW="164880" imgH="190440" progId="Equation.DSMT4">
                  <p:embed/>
                </p:oleObj>
              </mc:Choice>
              <mc:Fallback>
                <p:oleObj name="Equation" r:id="rId3" imgW="164880" imgH="1904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57200"/>
                        <a:ext cx="446088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5410200" y="439738"/>
          <a:ext cx="446088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6" name="Equation" r:id="rId5" imgW="164880" imgH="203040" progId="Equation.DSMT4">
                  <p:embed/>
                </p:oleObj>
              </mc:Choice>
              <mc:Fallback>
                <p:oleObj name="Equation" r:id="rId5" imgW="16488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39738"/>
                        <a:ext cx="446088" cy="55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6578600" y="457200"/>
          <a:ext cx="549275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7" name="Equation" r:id="rId7" imgW="203040" imgH="190440" progId="Equation.DSMT4">
                  <p:embed/>
                </p:oleObj>
              </mc:Choice>
              <mc:Fallback>
                <p:oleObj name="Equation" r:id="rId7" imgW="203040" imgH="1904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8600" y="457200"/>
                        <a:ext cx="549275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33400" y="1295400"/>
            <a:ext cx="8016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Evaluating these forms requires a mathematical trick to change the expression into a fraction.</a:t>
            </a:r>
          </a:p>
        </p:txBody>
      </p:sp>
      <p:graphicFrame>
        <p:nvGraphicFramePr>
          <p:cNvPr id="17439" name="Object 31"/>
          <p:cNvGraphicFramePr>
            <a:graphicFrameLocks noChangeAspect="1"/>
          </p:cNvGraphicFramePr>
          <p:nvPr/>
        </p:nvGraphicFramePr>
        <p:xfrm>
          <a:off x="838200" y="2514600"/>
          <a:ext cx="2157413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8" name="Equation" r:id="rId9" imgW="799920" imgH="203040" progId="Equation.DSMT4">
                  <p:embed/>
                </p:oleObj>
              </mc:Choice>
              <mc:Fallback>
                <p:oleObj name="Equation" r:id="rId9" imgW="799920" imgH="20304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514600"/>
                        <a:ext cx="2157413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454" name="Group 46"/>
          <p:cNvGrpSpPr>
            <a:grpSpLocks/>
          </p:cNvGrpSpPr>
          <p:nvPr/>
        </p:nvGrpSpPr>
        <p:grpSpPr bwMode="auto">
          <a:xfrm>
            <a:off x="1066800" y="3048000"/>
            <a:ext cx="6797675" cy="1355725"/>
            <a:chOff x="672" y="1920"/>
            <a:chExt cx="4282" cy="854"/>
          </a:xfrm>
        </p:grpSpPr>
        <p:sp>
          <p:nvSpPr>
            <p:cNvPr id="17440" name="Text Box 32"/>
            <p:cNvSpPr txBox="1">
              <a:spLocks noChangeArrowheads="1"/>
            </p:cNvSpPr>
            <p:nvPr/>
          </p:nvSpPr>
          <p:spPr bwMode="auto">
            <a:xfrm>
              <a:off x="672" y="2256"/>
              <a:ext cx="4282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>
                  <a:solidFill>
                    <a:schemeClr val="accent2"/>
                  </a:solidFill>
                </a:rPr>
                <a:t>When we take the log of an exponential function, the exponent can be moved out front. </a:t>
              </a:r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 flipV="1">
              <a:off x="1392" y="1920"/>
              <a:ext cx="0" cy="384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43" name="Rectangle 35"/>
          <p:cNvSpPr>
            <a:spLocks noChangeArrowheads="1"/>
          </p:cNvSpPr>
          <p:nvPr/>
        </p:nvSpPr>
        <p:spPr bwMode="auto">
          <a:xfrm>
            <a:off x="1066800" y="3048000"/>
            <a:ext cx="6781800" cy="15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442" name="Object 34"/>
          <p:cNvGraphicFramePr>
            <a:graphicFrameLocks noChangeAspect="1"/>
          </p:cNvGraphicFramePr>
          <p:nvPr/>
        </p:nvGraphicFramePr>
        <p:xfrm>
          <a:off x="3019425" y="2306638"/>
          <a:ext cx="1095375" cy="157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9" name="Equation" r:id="rId11" imgW="406080" imgH="583920" progId="Equation.DSMT4">
                  <p:embed/>
                </p:oleObj>
              </mc:Choice>
              <mc:Fallback>
                <p:oleObj name="Equation" r:id="rId11" imgW="406080" imgH="58392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9425" y="2306638"/>
                        <a:ext cx="1095375" cy="157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452" name="Group 44"/>
          <p:cNvGrpSpPr>
            <a:grpSpLocks/>
          </p:cNvGrpSpPr>
          <p:nvPr/>
        </p:nvGrpSpPr>
        <p:grpSpPr bwMode="auto">
          <a:xfrm>
            <a:off x="4191000" y="2325688"/>
            <a:ext cx="3978275" cy="1560512"/>
            <a:chOff x="2640" y="1465"/>
            <a:chExt cx="2506" cy="983"/>
          </a:xfrm>
        </p:grpSpPr>
        <p:sp>
          <p:nvSpPr>
            <p:cNvPr id="17444" name="AutoShape 36"/>
            <p:cNvSpPr>
              <a:spLocks/>
            </p:cNvSpPr>
            <p:nvPr/>
          </p:nvSpPr>
          <p:spPr bwMode="auto">
            <a:xfrm>
              <a:off x="2640" y="1536"/>
              <a:ext cx="144" cy="912"/>
            </a:xfrm>
            <a:prstGeom prst="rightBrace">
              <a:avLst>
                <a:gd name="adj1" fmla="val 52778"/>
                <a:gd name="adj2" fmla="val 50000"/>
              </a:avLst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5" name="Text Box 37"/>
            <p:cNvSpPr txBox="1">
              <a:spLocks noChangeArrowheads="1"/>
            </p:cNvSpPr>
            <p:nvPr/>
          </p:nvSpPr>
          <p:spPr bwMode="auto">
            <a:xfrm>
              <a:off x="2880" y="1465"/>
              <a:ext cx="2266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>
                  <a:solidFill>
                    <a:schemeClr val="accent2"/>
                  </a:solidFill>
                </a:rPr>
                <a:t>We can then write the expression as a fraction, which allows us to use L’Hôpital’s rule.</a:t>
              </a:r>
            </a:p>
          </p:txBody>
        </p:sp>
      </p:grpSp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685800" y="4533900"/>
          <a:ext cx="139065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0" name="Equation" r:id="rId13" imgW="583920" imgH="291960" progId="Equation.DSMT4">
                  <p:embed/>
                </p:oleObj>
              </mc:Choice>
              <mc:Fallback>
                <p:oleObj name="Equation" r:id="rId13" imgW="583920" imgH="2919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533900"/>
                        <a:ext cx="1390650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37" name="Object 29"/>
          <p:cNvGraphicFramePr>
            <a:graphicFrameLocks noChangeAspect="1"/>
          </p:cNvGraphicFramePr>
          <p:nvPr/>
        </p:nvGraphicFramePr>
        <p:xfrm>
          <a:off x="2133600" y="4343400"/>
          <a:ext cx="174625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1" name="Equation" r:id="rId15" imgW="698400" imgH="304560" progId="Equation.DSMT4">
                  <p:embed/>
                </p:oleObj>
              </mc:Choice>
              <mc:Fallback>
                <p:oleObj name="Equation" r:id="rId15" imgW="698400" imgH="30456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343400"/>
                        <a:ext cx="1746250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38" name="Object 30"/>
          <p:cNvGraphicFramePr>
            <a:graphicFrameLocks noChangeAspect="1"/>
          </p:cNvGraphicFramePr>
          <p:nvPr/>
        </p:nvGraphicFramePr>
        <p:xfrm>
          <a:off x="3892550" y="4432300"/>
          <a:ext cx="174625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2" name="Equation" r:id="rId17" imgW="698400" imgH="266400" progId="Equation.DSMT4">
                  <p:embed/>
                </p:oleObj>
              </mc:Choice>
              <mc:Fallback>
                <p:oleObj name="Equation" r:id="rId17" imgW="698400" imgH="26640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2550" y="4432300"/>
                        <a:ext cx="1746250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453" name="Group 45"/>
          <p:cNvGrpSpPr>
            <a:grpSpLocks/>
          </p:cNvGrpSpPr>
          <p:nvPr/>
        </p:nvGrpSpPr>
        <p:grpSpPr bwMode="auto">
          <a:xfrm>
            <a:off x="304800" y="4862513"/>
            <a:ext cx="6111875" cy="1598612"/>
            <a:chOff x="192" y="3063"/>
            <a:chExt cx="3850" cy="1007"/>
          </a:xfrm>
        </p:grpSpPr>
        <p:sp>
          <p:nvSpPr>
            <p:cNvPr id="17446" name="Text Box 38"/>
            <p:cNvSpPr txBox="1">
              <a:spLocks noChangeArrowheads="1"/>
            </p:cNvSpPr>
            <p:nvPr/>
          </p:nvSpPr>
          <p:spPr bwMode="auto">
            <a:xfrm>
              <a:off x="192" y="3552"/>
              <a:ext cx="385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>
                  <a:solidFill>
                    <a:schemeClr val="accent2"/>
                  </a:solidFill>
                </a:rPr>
                <a:t>We can take the log of the function as long as we exponentiate at the same time.</a:t>
              </a:r>
            </a:p>
          </p:txBody>
        </p:sp>
        <p:sp>
          <p:nvSpPr>
            <p:cNvPr id="17447" name="Freeform 39"/>
            <p:cNvSpPr>
              <a:spLocks/>
            </p:cNvSpPr>
            <p:nvPr/>
          </p:nvSpPr>
          <p:spPr bwMode="auto">
            <a:xfrm>
              <a:off x="1737" y="3063"/>
              <a:ext cx="39" cy="537"/>
            </a:xfrm>
            <a:custGeom>
              <a:avLst/>
              <a:gdLst>
                <a:gd name="T0" fmla="*/ 39 w 39"/>
                <a:gd name="T1" fmla="*/ 537 h 537"/>
                <a:gd name="T2" fmla="*/ 0 w 39"/>
                <a:gd name="T3" fmla="*/ 0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9" h="537">
                  <a:moveTo>
                    <a:pt x="39" y="537"/>
                  </a:moveTo>
                  <a:lnTo>
                    <a:pt x="0" y="0"/>
                  </a:lnTo>
                </a:path>
              </a:pathLst>
            </a:custGeom>
            <a:noFill/>
            <a:ln w="25400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51" name="Group 43"/>
          <p:cNvGrpSpPr>
            <a:grpSpLocks/>
          </p:cNvGrpSpPr>
          <p:nvPr/>
        </p:nvGrpSpPr>
        <p:grpSpPr bwMode="auto">
          <a:xfrm>
            <a:off x="5654675" y="4114800"/>
            <a:ext cx="2955925" cy="1187450"/>
            <a:chOff x="3562" y="2592"/>
            <a:chExt cx="1862" cy="748"/>
          </a:xfrm>
        </p:grpSpPr>
        <p:sp>
          <p:nvSpPr>
            <p:cNvPr id="17448" name="AutoShape 40"/>
            <p:cNvSpPr>
              <a:spLocks/>
            </p:cNvSpPr>
            <p:nvPr/>
          </p:nvSpPr>
          <p:spPr bwMode="auto">
            <a:xfrm>
              <a:off x="3562" y="2688"/>
              <a:ext cx="134" cy="576"/>
            </a:xfrm>
            <a:prstGeom prst="rightBrace">
              <a:avLst>
                <a:gd name="adj1" fmla="val 35821"/>
                <a:gd name="adj2" fmla="val 50000"/>
              </a:avLst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9" name="Text Box 41"/>
            <p:cNvSpPr txBox="1">
              <a:spLocks noChangeArrowheads="1"/>
            </p:cNvSpPr>
            <p:nvPr/>
          </p:nvSpPr>
          <p:spPr bwMode="auto">
            <a:xfrm>
              <a:off x="3686" y="2592"/>
              <a:ext cx="1738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>
                  <a:solidFill>
                    <a:schemeClr val="accent2"/>
                  </a:solidFill>
                </a:rPr>
                <a:t>Then move the limit notation outside of the log.</a:t>
              </a:r>
            </a:p>
          </p:txBody>
        </p:sp>
      </p:grpSp>
      <p:graphicFrame>
        <p:nvGraphicFramePr>
          <p:cNvPr id="17450" name="Object 42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3" name="Equation" r:id="rId19" imgW="190440" imgH="139680" progId="Equation.DSMT4">
                  <p:embed/>
                </p:oleObj>
              </mc:Choice>
              <mc:Fallback>
                <p:oleObj name="Equation" r:id="rId19" imgW="190440" imgH="139680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autoUpdateAnimBg="0"/>
      <p:bldP spid="1744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2" name="Rectangle 32"/>
          <p:cNvSpPr>
            <a:spLocks noChangeArrowheads="1"/>
          </p:cNvSpPr>
          <p:nvPr/>
        </p:nvSpPr>
        <p:spPr bwMode="auto">
          <a:xfrm>
            <a:off x="762000" y="1371600"/>
            <a:ext cx="1447800" cy="5334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533400" y="533400"/>
            <a:ext cx="3081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Indeterminate Forms:</a:t>
            </a:r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3962400" y="457200"/>
          <a:ext cx="446088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3" name="Equation" r:id="rId3" imgW="164880" imgH="190440" progId="Equation.DSMT4">
                  <p:embed/>
                </p:oleObj>
              </mc:Choice>
              <mc:Fallback>
                <p:oleObj name="Equation" r:id="rId3" imgW="164880" imgH="1904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57200"/>
                        <a:ext cx="446088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5410200" y="439738"/>
          <a:ext cx="446088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4" name="Equation" r:id="rId5" imgW="164880" imgH="203040" progId="Equation.DSMT4">
                  <p:embed/>
                </p:oleObj>
              </mc:Choice>
              <mc:Fallback>
                <p:oleObj name="Equation" r:id="rId5" imgW="16488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39738"/>
                        <a:ext cx="446088" cy="55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6578600" y="457200"/>
          <a:ext cx="549275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5" name="Equation" r:id="rId7" imgW="203040" imgH="190440" progId="Equation.DSMT4">
                  <p:embed/>
                </p:oleObj>
              </mc:Choice>
              <mc:Fallback>
                <p:oleObj name="Equation" r:id="rId7" imgW="203040" imgH="1904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8600" y="457200"/>
                        <a:ext cx="549275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1066800" y="2514600"/>
          <a:ext cx="129540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6" name="Equation" r:id="rId9" imgW="482400" imgH="291960" progId="Equation.DSMT4">
                  <p:embed/>
                </p:oleObj>
              </mc:Choice>
              <mc:Fallback>
                <p:oleObj name="Equation" r:id="rId9" imgW="482400" imgH="2919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14600"/>
                        <a:ext cx="1295400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914400" y="3735388"/>
          <a:ext cx="1828800" cy="91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7" name="Equation" r:id="rId11" imgW="558720" imgH="279360" progId="Equation.DSMT4">
                  <p:embed/>
                </p:oleObj>
              </mc:Choice>
              <mc:Fallback>
                <p:oleObj name="Equation" r:id="rId11" imgW="558720" imgH="27936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735388"/>
                        <a:ext cx="1828800" cy="912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1" name="Object 11"/>
          <p:cNvGraphicFramePr>
            <a:graphicFrameLocks noChangeAspect="1"/>
          </p:cNvGraphicFramePr>
          <p:nvPr/>
        </p:nvGraphicFramePr>
        <p:xfrm>
          <a:off x="914400" y="5029200"/>
          <a:ext cx="1703388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8" name="Equation" r:id="rId13" imgW="520560" imgH="304560" progId="Equation.DSMT4">
                  <p:embed/>
                </p:oleObj>
              </mc:Choice>
              <mc:Fallback>
                <p:oleObj name="Equation" r:id="rId13" imgW="520560" imgH="30456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029200"/>
                        <a:ext cx="1703388" cy="99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2" name="Object 12"/>
          <p:cNvGraphicFramePr>
            <a:graphicFrameLocks noChangeAspect="1"/>
          </p:cNvGraphicFramePr>
          <p:nvPr/>
        </p:nvGraphicFramePr>
        <p:xfrm>
          <a:off x="4800600" y="1706563"/>
          <a:ext cx="1538288" cy="103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9" name="Equation" r:id="rId15" imgW="469800" imgH="317160" progId="Equation.DSMT4">
                  <p:embed/>
                </p:oleObj>
              </mc:Choice>
              <mc:Fallback>
                <p:oleObj name="Equation" r:id="rId15" imgW="469800" imgH="31716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706563"/>
                        <a:ext cx="1538288" cy="1036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3" name="Object 13"/>
          <p:cNvGraphicFramePr>
            <a:graphicFrameLocks noChangeAspect="1"/>
          </p:cNvGraphicFramePr>
          <p:nvPr/>
        </p:nvGraphicFramePr>
        <p:xfrm>
          <a:off x="4800600" y="3017838"/>
          <a:ext cx="1330325" cy="1325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0" name="Equation" r:id="rId17" imgW="406080" imgH="406080" progId="Equation.DSMT4">
                  <p:embed/>
                </p:oleObj>
              </mc:Choice>
              <mc:Fallback>
                <p:oleObj name="Equation" r:id="rId17" imgW="406080" imgH="4060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017838"/>
                        <a:ext cx="1330325" cy="1325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4" name="Object 14"/>
          <p:cNvGraphicFramePr>
            <a:graphicFrameLocks noChangeAspect="1"/>
          </p:cNvGraphicFramePr>
          <p:nvPr/>
        </p:nvGraphicFramePr>
        <p:xfrm>
          <a:off x="5105400" y="4572000"/>
          <a:ext cx="53975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1" name="Equation" r:id="rId19" imgW="164880" imgH="203040" progId="Equation.DSMT4">
                  <p:embed/>
                </p:oleObj>
              </mc:Choice>
              <mc:Fallback>
                <p:oleObj name="Equation" r:id="rId19" imgW="164880" imgH="20304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572000"/>
                        <a:ext cx="539750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5" name="Object 15"/>
          <p:cNvGraphicFramePr>
            <a:graphicFrameLocks noChangeAspect="1"/>
          </p:cNvGraphicFramePr>
          <p:nvPr/>
        </p:nvGraphicFramePr>
        <p:xfrm>
          <a:off x="5181600" y="5562600"/>
          <a:ext cx="2921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2" name="Equation" r:id="rId21" imgW="88560" imgH="164880" progId="Equation.DSMT4">
                  <p:embed/>
                </p:oleObj>
              </mc:Choice>
              <mc:Fallback>
                <p:oleObj name="Equation" r:id="rId21" imgW="88560" imgH="1648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5562600"/>
                        <a:ext cx="29210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7" name="Line 17"/>
          <p:cNvSpPr>
            <a:spLocks noChangeShapeType="1"/>
          </p:cNvSpPr>
          <p:nvPr/>
        </p:nvSpPr>
        <p:spPr bwMode="auto">
          <a:xfrm flipV="1">
            <a:off x="2743200" y="2819400"/>
            <a:ext cx="1981200" cy="2514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498" name="Group 18"/>
          <p:cNvGrpSpPr>
            <a:grpSpLocks/>
          </p:cNvGrpSpPr>
          <p:nvPr/>
        </p:nvGrpSpPr>
        <p:grpSpPr bwMode="auto">
          <a:xfrm>
            <a:off x="2438400" y="2590800"/>
            <a:ext cx="1006475" cy="514350"/>
            <a:chOff x="1200" y="2352"/>
            <a:chExt cx="634" cy="324"/>
          </a:xfrm>
        </p:grpSpPr>
        <p:graphicFrame>
          <p:nvGraphicFramePr>
            <p:cNvPr id="20499" name="Object 19"/>
            <p:cNvGraphicFramePr>
              <a:graphicFrameLocks noChangeAspect="1"/>
            </p:cNvGraphicFramePr>
            <p:nvPr/>
          </p:nvGraphicFramePr>
          <p:xfrm>
            <a:off x="1488" y="2352"/>
            <a:ext cx="346" cy="3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23" name="Equation" r:id="rId23" imgW="203040" imgH="190440" progId="Equation.DSMT4">
                    <p:embed/>
                  </p:oleObj>
                </mc:Choice>
                <mc:Fallback>
                  <p:oleObj name="Equation" r:id="rId23" imgW="203040" imgH="190440" progId="Equation.DSMT4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8" y="2352"/>
                          <a:ext cx="346" cy="3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00" name="Line 20"/>
            <p:cNvSpPr>
              <a:spLocks noChangeShapeType="1"/>
            </p:cNvSpPr>
            <p:nvPr/>
          </p:nvSpPr>
          <p:spPr bwMode="auto">
            <a:xfrm flipH="1">
              <a:off x="1200" y="2544"/>
              <a:ext cx="240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10" name="Group 30"/>
          <p:cNvGrpSpPr>
            <a:grpSpLocks/>
          </p:cNvGrpSpPr>
          <p:nvPr/>
        </p:nvGrpSpPr>
        <p:grpSpPr bwMode="auto">
          <a:xfrm>
            <a:off x="6477000" y="1676400"/>
            <a:ext cx="1404938" cy="914400"/>
            <a:chOff x="4080" y="1056"/>
            <a:chExt cx="885" cy="576"/>
          </a:xfrm>
        </p:grpSpPr>
        <p:graphicFrame>
          <p:nvGraphicFramePr>
            <p:cNvPr id="20502" name="Object 22"/>
            <p:cNvGraphicFramePr>
              <a:graphicFrameLocks noChangeAspect="1"/>
            </p:cNvGraphicFramePr>
            <p:nvPr/>
          </p:nvGraphicFramePr>
          <p:xfrm>
            <a:off x="4704" y="1056"/>
            <a:ext cx="261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24" name="Equation" r:id="rId24" imgW="177480" imgH="393480" progId="Equation.DSMT4">
                    <p:embed/>
                  </p:oleObj>
                </mc:Choice>
                <mc:Fallback>
                  <p:oleObj name="Equation" r:id="rId24" imgW="177480" imgH="393480" progId="Equation.DSMT4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04" y="1056"/>
                          <a:ext cx="261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03" name="Line 23"/>
            <p:cNvSpPr>
              <a:spLocks noChangeShapeType="1"/>
            </p:cNvSpPr>
            <p:nvPr/>
          </p:nvSpPr>
          <p:spPr bwMode="auto">
            <a:xfrm flipH="1" flipV="1">
              <a:off x="4080" y="1344"/>
              <a:ext cx="576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04" name="Group 24"/>
          <p:cNvGrpSpPr>
            <a:grpSpLocks/>
          </p:cNvGrpSpPr>
          <p:nvPr/>
        </p:nvGrpSpPr>
        <p:grpSpPr bwMode="auto">
          <a:xfrm>
            <a:off x="6248400" y="3322638"/>
            <a:ext cx="1830388" cy="822325"/>
            <a:chOff x="4368" y="2352"/>
            <a:chExt cx="1153" cy="518"/>
          </a:xfrm>
        </p:grpSpPr>
        <p:sp>
          <p:nvSpPr>
            <p:cNvPr id="20505" name="Text Box 25"/>
            <p:cNvSpPr txBox="1">
              <a:spLocks noChangeArrowheads="1"/>
            </p:cNvSpPr>
            <p:nvPr/>
          </p:nvSpPr>
          <p:spPr bwMode="auto">
            <a:xfrm>
              <a:off x="4656" y="2352"/>
              <a:ext cx="865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>
                  <a:solidFill>
                    <a:schemeClr val="accent2"/>
                  </a:solidFill>
                </a:rPr>
                <a:t>L’Hôpital</a:t>
              </a:r>
            </a:p>
            <a:p>
              <a:pPr algn="ctr"/>
              <a:r>
                <a:rPr lang="en-US" altLang="en-US">
                  <a:solidFill>
                    <a:schemeClr val="accent2"/>
                  </a:solidFill>
                </a:rPr>
                <a:t>applied</a:t>
              </a:r>
            </a:p>
          </p:txBody>
        </p:sp>
        <p:sp>
          <p:nvSpPr>
            <p:cNvPr id="20506" name="Line 26"/>
            <p:cNvSpPr>
              <a:spLocks noChangeShapeType="1"/>
            </p:cNvSpPr>
            <p:nvPr/>
          </p:nvSpPr>
          <p:spPr bwMode="auto">
            <a:xfrm flipH="1">
              <a:off x="4368" y="2592"/>
              <a:ext cx="288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8686800" y="6278563"/>
            <a:ext cx="381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746125" y="1411288"/>
            <a:ext cx="1455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Example: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99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99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99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7" grpId="0" animBg="1"/>
      <p:bldP spid="2050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Grid">
          <a:fgClr>
            <a:schemeClr val="bg1"/>
          </a:fgClr>
          <a:bgClr>
            <a:srgbClr val="CCEC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5627688" y="5257800"/>
            <a:ext cx="26701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b="1"/>
              <a:t>Johann Bernoulli</a:t>
            </a:r>
          </a:p>
          <a:p>
            <a:pPr algn="ctr"/>
            <a:r>
              <a:rPr lang="en-US" altLang="en-US" b="1"/>
              <a:t>1667 - 1748</a:t>
            </a:r>
            <a:r>
              <a:rPr lang="en-US" altLang="en-US"/>
              <a:t> </a:t>
            </a:r>
          </a:p>
        </p:txBody>
      </p:sp>
      <p:pic>
        <p:nvPicPr>
          <p:cNvPr id="19461" name="Picture 5" descr="Bernoulli_Johann_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914400"/>
            <a:ext cx="3370263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name="Equation" r:id="rId4" imgW="190440" imgH="139680" progId="Equation.DSMT4">
                  <p:embed/>
                </p:oleObj>
              </mc:Choice>
              <mc:Fallback>
                <p:oleObj name="Equation" r:id="rId4" imgW="190440" imgH="1396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533400" y="1600200"/>
            <a:ext cx="33591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/>
              <a:t>8.2 day 1</a:t>
            </a:r>
          </a:p>
          <a:p>
            <a:r>
              <a:rPr lang="en-US" altLang="en-US" sz="3600"/>
              <a:t>L’Hôpital’s Rule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362200" y="3200400"/>
            <a:ext cx="2819400" cy="457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2362200" y="3200400"/>
            <a:ext cx="2819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762000" y="2819400"/>
            <a:ext cx="79406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Zero divided by zero can not be evaluated, and is an example of </a:t>
            </a:r>
            <a:r>
              <a:rPr lang="en-US" altLang="en-US" b="1"/>
              <a:t>indeterminate form</a:t>
            </a:r>
            <a:r>
              <a:rPr lang="en-US" altLang="en-US"/>
              <a:t>.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133600" y="609600"/>
          <a:ext cx="14478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3" imgW="647640" imgH="419040" progId="Equation.DSMT4">
                  <p:embed/>
                </p:oleObj>
              </mc:Choice>
              <mc:Fallback>
                <p:oleObj name="Equation" r:id="rId3" imgW="647640" imgH="419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609600"/>
                        <a:ext cx="1447800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57200" y="838200"/>
            <a:ext cx="1490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Consider:</a:t>
            </a:r>
          </a:p>
        </p:txBody>
      </p:sp>
      <p:grpSp>
        <p:nvGrpSpPr>
          <p:cNvPr id="4111" name="Group 15"/>
          <p:cNvGrpSpPr>
            <a:grpSpLocks/>
          </p:cNvGrpSpPr>
          <p:nvPr/>
        </p:nvGrpSpPr>
        <p:grpSpPr bwMode="auto">
          <a:xfrm>
            <a:off x="457200" y="1752600"/>
            <a:ext cx="7932738" cy="879475"/>
            <a:chOff x="288" y="1104"/>
            <a:chExt cx="4997" cy="554"/>
          </a:xfrm>
        </p:grpSpPr>
        <p:sp>
          <p:nvSpPr>
            <p:cNvPr id="4100" name="Text Box 4"/>
            <p:cNvSpPr txBox="1">
              <a:spLocks noChangeArrowheads="1"/>
            </p:cNvSpPr>
            <p:nvPr/>
          </p:nvSpPr>
          <p:spPr bwMode="auto">
            <a:xfrm>
              <a:off x="288" y="1248"/>
              <a:ext cx="466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If we try to evaluate this by direct substitution, we get:</a:t>
              </a:r>
            </a:p>
          </p:txBody>
        </p:sp>
        <p:graphicFrame>
          <p:nvGraphicFramePr>
            <p:cNvPr id="4101" name="Object 5"/>
            <p:cNvGraphicFramePr>
              <a:graphicFrameLocks noChangeAspect="1"/>
            </p:cNvGraphicFramePr>
            <p:nvPr/>
          </p:nvGraphicFramePr>
          <p:xfrm>
            <a:off x="5088" y="1104"/>
            <a:ext cx="197" cy="5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4" name="Equation" r:id="rId5" imgW="139680" imgH="393480" progId="Equation.DSMT4">
                    <p:embed/>
                  </p:oleObj>
                </mc:Choice>
                <mc:Fallback>
                  <p:oleObj name="Equation" r:id="rId5" imgW="139680" imgH="39348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88" y="1104"/>
                          <a:ext cx="197" cy="5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457200" y="3962400"/>
            <a:ext cx="7924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In this case, we can evaluate this limit by factoring and canceling:</a:t>
            </a:r>
          </a:p>
        </p:txBody>
      </p:sp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990600" y="4953000"/>
          <a:ext cx="14478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7" imgW="647640" imgH="419040" progId="Equation.DSMT4">
                  <p:embed/>
                </p:oleObj>
              </mc:Choice>
              <mc:Fallback>
                <p:oleObj name="Equation" r:id="rId7" imgW="647640" imgH="4190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953000"/>
                        <a:ext cx="1447800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2590800" y="4953000"/>
          <a:ext cx="27813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8" imgW="1244520" imgH="419040" progId="Equation.DSMT4">
                  <p:embed/>
                </p:oleObj>
              </mc:Choice>
              <mc:Fallback>
                <p:oleObj name="Equation" r:id="rId8" imgW="1244520" imgH="4190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953000"/>
                        <a:ext cx="2781300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7" name="Object 11"/>
          <p:cNvGraphicFramePr>
            <a:graphicFrameLocks noChangeAspect="1"/>
          </p:cNvGraphicFramePr>
          <p:nvPr/>
        </p:nvGraphicFramePr>
        <p:xfrm>
          <a:off x="5410200" y="5105400"/>
          <a:ext cx="1787525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10" imgW="799920" imgH="291960" progId="Equation.DSMT4">
                  <p:embed/>
                </p:oleObj>
              </mc:Choice>
              <mc:Fallback>
                <p:oleObj name="Equation" r:id="rId10" imgW="799920" imgH="29196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5105400"/>
                        <a:ext cx="1787525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8" name="Object 12"/>
          <p:cNvGraphicFramePr>
            <a:graphicFrameLocks noChangeAspect="1"/>
          </p:cNvGraphicFramePr>
          <p:nvPr/>
        </p:nvGraphicFramePr>
        <p:xfrm>
          <a:off x="7239000" y="5181600"/>
          <a:ext cx="53975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12" imgW="241200" imgH="164880" progId="Equation.DSMT4">
                  <p:embed/>
                </p:oleObj>
              </mc:Choice>
              <mc:Fallback>
                <p:oleObj name="Equation" r:id="rId12" imgW="241200" imgH="1648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5181600"/>
                        <a:ext cx="53975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9" name="Line 13"/>
          <p:cNvSpPr>
            <a:spLocks noChangeShapeType="1"/>
          </p:cNvSpPr>
          <p:nvPr/>
        </p:nvSpPr>
        <p:spPr bwMode="auto">
          <a:xfrm flipV="1">
            <a:off x="4114800" y="4953000"/>
            <a:ext cx="914400" cy="99060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112" name="Object 16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14" imgW="190440" imgH="139680" progId="Equation.DSMT4">
                  <p:embed/>
                </p:oleObj>
              </mc:Choice>
              <mc:Fallback>
                <p:oleObj name="Equation" r:id="rId14" imgW="190440" imgH="1396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animBg="1"/>
      <p:bldP spid="4110" grpId="0" animBg="1"/>
      <p:bldP spid="4102" grpId="0" autoUpdateAnimBg="0"/>
      <p:bldP spid="4104" grpId="0" autoUpdateAnimBg="0"/>
      <p:bldP spid="410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4632325" y="3849688"/>
            <a:ext cx="36734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If we zoom in far enough, the curves will appear as straight lines.</a:t>
            </a:r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2209800" y="304800"/>
          <a:ext cx="1703388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3" imgW="761760" imgH="419040" progId="Equation.DSMT4">
                  <p:embed/>
                </p:oleObj>
              </mc:Choice>
              <mc:Fallback>
                <p:oleObj name="Equation" r:id="rId3" imgW="761760" imgH="419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04800"/>
                        <a:ext cx="1703388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09600" y="16002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28600" y="1371600"/>
            <a:ext cx="8382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The limit is the ratio of the </a:t>
            </a:r>
            <a:r>
              <a:rPr lang="en-US" altLang="en-US">
                <a:solidFill>
                  <a:schemeClr val="accent2"/>
                </a:solidFill>
              </a:rPr>
              <a:t>numerator</a:t>
            </a:r>
            <a:r>
              <a:rPr lang="en-US" altLang="en-US"/>
              <a:t> over the </a:t>
            </a:r>
            <a:r>
              <a:rPr lang="en-US" altLang="en-US">
                <a:solidFill>
                  <a:srgbClr val="FF3300"/>
                </a:solidFill>
              </a:rPr>
              <a:t>denominator</a:t>
            </a:r>
            <a:r>
              <a:rPr lang="en-US" altLang="en-US"/>
              <a:t> as </a:t>
            </a:r>
            <a:r>
              <a:rPr lang="en-US" altLang="en-US" i="1">
                <a:latin typeface="Times New Roman" panose="02020603050405020304" pitchFamily="18" charset="0"/>
              </a:rPr>
              <a:t>x</a:t>
            </a:r>
            <a:r>
              <a:rPr lang="en-US" altLang="en-US"/>
              <a:t> approaches 2.</a:t>
            </a:r>
          </a:p>
        </p:txBody>
      </p:sp>
      <p:grpSp>
        <p:nvGrpSpPr>
          <p:cNvPr id="5132" name="Group 12"/>
          <p:cNvGrpSpPr>
            <a:grpSpLocks/>
          </p:cNvGrpSpPr>
          <p:nvPr/>
        </p:nvGrpSpPr>
        <p:grpSpPr bwMode="auto">
          <a:xfrm>
            <a:off x="0" y="2743200"/>
            <a:ext cx="5105400" cy="3403600"/>
            <a:chOff x="0" y="1728"/>
            <a:chExt cx="3216" cy="2144"/>
          </a:xfrm>
        </p:grpSpPr>
        <p:pic>
          <p:nvPicPr>
            <p:cNvPr id="5123" name="Picture 3" descr="GW5ZFL00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728"/>
              <a:ext cx="3216" cy="2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aphicFrame>
          <p:nvGraphicFramePr>
            <p:cNvPr id="5128" name="Object 8"/>
            <p:cNvGraphicFramePr>
              <a:graphicFrameLocks noChangeAspect="1"/>
            </p:cNvGraphicFramePr>
            <p:nvPr/>
          </p:nvGraphicFramePr>
          <p:xfrm>
            <a:off x="432" y="1776"/>
            <a:ext cx="576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7" name="Equation" r:id="rId6" imgW="406080" imgH="203040" progId="Equation.DSMT4">
                    <p:embed/>
                  </p:oleObj>
                </mc:Choice>
                <mc:Fallback>
                  <p:oleObj name="Equation" r:id="rId6" imgW="406080" imgH="20304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" y="1776"/>
                          <a:ext cx="576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9" name="Object 9"/>
            <p:cNvGraphicFramePr>
              <a:graphicFrameLocks noChangeAspect="1"/>
            </p:cNvGraphicFramePr>
            <p:nvPr/>
          </p:nvGraphicFramePr>
          <p:xfrm>
            <a:off x="438" y="3474"/>
            <a:ext cx="468" cy="2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8" name="Equation" r:id="rId8" imgW="330120" imgH="177480" progId="Equation.DSMT4">
                    <p:embed/>
                  </p:oleObj>
                </mc:Choice>
                <mc:Fallback>
                  <p:oleObj name="Equation" r:id="rId8" imgW="330120" imgH="17748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8" y="3474"/>
                          <a:ext cx="468" cy="2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133" name="Group 13"/>
          <p:cNvGrpSpPr>
            <a:grpSpLocks/>
          </p:cNvGrpSpPr>
          <p:nvPr/>
        </p:nvGrpSpPr>
        <p:grpSpPr bwMode="auto">
          <a:xfrm>
            <a:off x="4267200" y="2971800"/>
            <a:ext cx="4495800" cy="2997200"/>
            <a:chOff x="2688" y="1872"/>
            <a:chExt cx="2832" cy="1888"/>
          </a:xfrm>
        </p:grpSpPr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>
              <a:off x="2928" y="2400"/>
              <a:ext cx="2256" cy="7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5124" name="Picture 4" descr="GW5ZFL00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1872"/>
              <a:ext cx="2832" cy="18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134" name="Object 14"/>
          <p:cNvGraphicFramePr>
            <a:graphicFrameLocks noChangeAspect="1"/>
          </p:cNvGraphicFramePr>
          <p:nvPr/>
        </p:nvGraphicFramePr>
        <p:xfrm>
          <a:off x="685800" y="304800"/>
          <a:ext cx="1363663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11" imgW="609480" imgH="469800" progId="Equation.DSMT4">
                  <p:embed/>
                </p:oleObj>
              </mc:Choice>
              <mc:Fallback>
                <p:oleObj name="Equation" r:id="rId11" imgW="609480" imgH="4698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04800"/>
                        <a:ext cx="1363663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5" name="Object 15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13" imgW="190440" imgH="139680" progId="Equation.DSMT4">
                  <p:embed/>
                </p:oleObj>
              </mc:Choice>
              <mc:Fallback>
                <p:oleObj name="Equation" r:id="rId13" imgW="190440" imgH="1396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2209800" y="304800"/>
          <a:ext cx="1703388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Equation" r:id="rId3" imgW="761760" imgH="419040" progId="Equation.DSMT4">
                  <p:embed/>
                </p:oleObj>
              </mc:Choice>
              <mc:Fallback>
                <p:oleObj name="Equation" r:id="rId3" imgW="761760" imgH="419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04800"/>
                        <a:ext cx="1703388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09600" y="16002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graphicFrame>
        <p:nvGraphicFramePr>
          <p:cNvPr id="7181" name="Object 13"/>
          <p:cNvGraphicFramePr>
            <a:graphicFrameLocks noChangeAspect="1"/>
          </p:cNvGraphicFramePr>
          <p:nvPr/>
        </p:nvGraphicFramePr>
        <p:xfrm>
          <a:off x="685800" y="304800"/>
          <a:ext cx="1363663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Equation" r:id="rId5" imgW="609480" imgH="469800" progId="Equation.DSMT4">
                  <p:embed/>
                </p:oleObj>
              </mc:Choice>
              <mc:Fallback>
                <p:oleObj name="Equation" r:id="rId5" imgW="609480" imgH="4698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04800"/>
                        <a:ext cx="1363663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80" name="Picture 12" descr="GW5ZFL0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1371600"/>
            <a:ext cx="70866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197" name="Group 29"/>
          <p:cNvGrpSpPr>
            <a:grpSpLocks/>
          </p:cNvGrpSpPr>
          <p:nvPr/>
        </p:nvGrpSpPr>
        <p:grpSpPr bwMode="auto">
          <a:xfrm>
            <a:off x="3048000" y="2209800"/>
            <a:ext cx="3179763" cy="1600200"/>
            <a:chOff x="1920" y="1392"/>
            <a:chExt cx="2003" cy="1008"/>
          </a:xfrm>
        </p:grpSpPr>
        <p:sp>
          <p:nvSpPr>
            <p:cNvPr id="7182" name="Line 14"/>
            <p:cNvSpPr>
              <a:spLocks noChangeShapeType="1"/>
            </p:cNvSpPr>
            <p:nvPr/>
          </p:nvSpPr>
          <p:spPr bwMode="auto">
            <a:xfrm flipV="1">
              <a:off x="1920" y="1488"/>
              <a:ext cx="0" cy="864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94" name="Group 26"/>
            <p:cNvGrpSpPr>
              <a:grpSpLocks/>
            </p:cNvGrpSpPr>
            <p:nvPr/>
          </p:nvGrpSpPr>
          <p:grpSpPr bwMode="auto">
            <a:xfrm>
              <a:off x="1968" y="1392"/>
              <a:ext cx="1955" cy="1008"/>
              <a:chOff x="1968" y="1392"/>
              <a:chExt cx="1955" cy="1008"/>
            </a:xfrm>
          </p:grpSpPr>
          <p:graphicFrame>
            <p:nvGraphicFramePr>
              <p:cNvPr id="7183" name="Object 15"/>
              <p:cNvGraphicFramePr>
                <a:graphicFrameLocks noChangeAspect="1"/>
              </p:cNvGraphicFramePr>
              <p:nvPr/>
            </p:nvGraphicFramePr>
            <p:xfrm>
              <a:off x="1968" y="1392"/>
              <a:ext cx="385" cy="26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201" name="Equation" r:id="rId8" imgW="368280" imgH="253800" progId="Equation.DSMT4">
                      <p:embed/>
                    </p:oleObj>
                  </mc:Choice>
                  <mc:Fallback>
                    <p:oleObj name="Equation" r:id="rId8" imgW="368280" imgH="253800" progId="Equation.DSMT4">
                      <p:embed/>
                      <p:pic>
                        <p:nvPicPr>
                          <p:cNvPr id="0" name="Object 1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68" y="1392"/>
                            <a:ext cx="385" cy="26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184" name="Object 16"/>
              <p:cNvGraphicFramePr>
                <a:graphicFrameLocks noChangeAspect="1"/>
              </p:cNvGraphicFramePr>
              <p:nvPr/>
            </p:nvGraphicFramePr>
            <p:xfrm>
              <a:off x="1968" y="2016"/>
              <a:ext cx="377" cy="26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202" name="Equation" r:id="rId10" imgW="355320" imgH="253800" progId="Equation.DSMT4">
                      <p:embed/>
                    </p:oleObj>
                  </mc:Choice>
                  <mc:Fallback>
                    <p:oleObj name="Equation" r:id="rId10" imgW="355320" imgH="253800" progId="Equation.DSMT4">
                      <p:embed/>
                      <p:pic>
                        <p:nvPicPr>
                          <p:cNvPr id="0" name="Object 1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68" y="2016"/>
                            <a:ext cx="377" cy="26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188" name="Object 20"/>
              <p:cNvGraphicFramePr>
                <a:graphicFrameLocks noChangeAspect="1"/>
              </p:cNvGraphicFramePr>
              <p:nvPr/>
            </p:nvGraphicFramePr>
            <p:xfrm>
              <a:off x="3360" y="1728"/>
              <a:ext cx="563" cy="6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203" name="Equation" r:id="rId12" imgW="393480" imgH="469800" progId="Equation.DSMT4">
                      <p:embed/>
                    </p:oleObj>
                  </mc:Choice>
                  <mc:Fallback>
                    <p:oleObj name="Equation" r:id="rId12" imgW="393480" imgH="469800" progId="Equation.DSMT4">
                      <p:embed/>
                      <p:pic>
                        <p:nvPicPr>
                          <p:cNvPr id="0" name="Object 2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60" y="1728"/>
                            <a:ext cx="563" cy="67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7196" name="Group 28"/>
          <p:cNvGrpSpPr>
            <a:grpSpLocks/>
          </p:cNvGrpSpPr>
          <p:nvPr/>
        </p:nvGrpSpPr>
        <p:grpSpPr bwMode="auto">
          <a:xfrm>
            <a:off x="5410200" y="2057400"/>
            <a:ext cx="2573338" cy="1371600"/>
            <a:chOff x="3408" y="1296"/>
            <a:chExt cx="1621" cy="864"/>
          </a:xfrm>
        </p:grpSpPr>
        <p:sp>
          <p:nvSpPr>
            <p:cNvPr id="7186" name="Text Box 18"/>
            <p:cNvSpPr txBox="1">
              <a:spLocks noChangeArrowheads="1"/>
            </p:cNvSpPr>
            <p:nvPr/>
          </p:nvSpPr>
          <p:spPr bwMode="auto">
            <a:xfrm>
              <a:off x="3408" y="1296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/>
                <a:t>As</a:t>
              </a:r>
            </a:p>
          </p:txBody>
        </p:sp>
        <p:grpSp>
          <p:nvGrpSpPr>
            <p:cNvPr id="7195" name="Group 27"/>
            <p:cNvGrpSpPr>
              <a:grpSpLocks/>
            </p:cNvGrpSpPr>
            <p:nvPr/>
          </p:nvGrpSpPr>
          <p:grpSpPr bwMode="auto">
            <a:xfrm>
              <a:off x="3840" y="1296"/>
              <a:ext cx="1189" cy="864"/>
              <a:chOff x="3840" y="1296"/>
              <a:chExt cx="1189" cy="864"/>
            </a:xfrm>
          </p:grpSpPr>
          <p:graphicFrame>
            <p:nvGraphicFramePr>
              <p:cNvPr id="7187" name="Object 19"/>
              <p:cNvGraphicFramePr>
                <a:graphicFrameLocks noChangeAspect="1"/>
              </p:cNvGraphicFramePr>
              <p:nvPr/>
            </p:nvGraphicFramePr>
            <p:xfrm>
              <a:off x="3840" y="1296"/>
              <a:ext cx="624" cy="26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204" name="Equation" r:id="rId14" imgW="419040" imgH="177480" progId="Equation.DSMT4">
                      <p:embed/>
                    </p:oleObj>
                  </mc:Choice>
                  <mc:Fallback>
                    <p:oleObj name="Equation" r:id="rId14" imgW="419040" imgH="177480" progId="Equation.DSMT4">
                      <p:embed/>
                      <p:pic>
                        <p:nvPicPr>
                          <p:cNvPr id="0" name="Object 1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40" y="1296"/>
                            <a:ext cx="624" cy="26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7189" name="Text Box 21"/>
              <p:cNvSpPr txBox="1">
                <a:spLocks noChangeArrowheads="1"/>
              </p:cNvSpPr>
              <p:nvPr/>
            </p:nvSpPr>
            <p:spPr bwMode="auto">
              <a:xfrm>
                <a:off x="4080" y="1872"/>
                <a:ext cx="94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becomes:</a:t>
                </a:r>
              </a:p>
            </p:txBody>
          </p:sp>
        </p:grpSp>
      </p:grpSp>
      <p:graphicFrame>
        <p:nvGraphicFramePr>
          <p:cNvPr id="7198" name="Object 30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Equation" r:id="rId16" imgW="190440" imgH="139680" progId="Equation.DSMT4">
                  <p:embed/>
                </p:oleObj>
              </mc:Choice>
              <mc:Fallback>
                <p:oleObj name="Equation" r:id="rId16" imgW="190440" imgH="13968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2209800" y="304800"/>
          <a:ext cx="1703388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8" name="Equation" r:id="rId3" imgW="761760" imgH="419040" progId="Equation.DSMT4">
                  <p:embed/>
                </p:oleObj>
              </mc:Choice>
              <mc:Fallback>
                <p:oleObj name="Equation" r:id="rId3" imgW="761760" imgH="419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04800"/>
                        <a:ext cx="1703388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609600" y="16002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685800" y="304800"/>
          <a:ext cx="1363663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9" name="Equation" r:id="rId5" imgW="609480" imgH="469800" progId="Equation.DSMT4">
                  <p:embed/>
                </p:oleObj>
              </mc:Choice>
              <mc:Fallback>
                <p:oleObj name="Equation" r:id="rId5" imgW="609480" imgH="469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04800"/>
                        <a:ext cx="1363663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342" name="Picture 6" descr="GW5ZFL0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1371600"/>
            <a:ext cx="70866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3" name="Line 7"/>
          <p:cNvSpPr>
            <a:spLocks noChangeShapeType="1"/>
          </p:cNvSpPr>
          <p:nvPr/>
        </p:nvSpPr>
        <p:spPr bwMode="auto">
          <a:xfrm flipV="1">
            <a:off x="3048000" y="2362200"/>
            <a:ext cx="0" cy="1371600"/>
          </a:xfrm>
          <a:prstGeom prst="line">
            <a:avLst/>
          </a:prstGeom>
          <a:noFill/>
          <a:ln w="9525">
            <a:solidFill>
              <a:srgbClr val="3399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5410200" y="2057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As</a:t>
            </a:r>
          </a:p>
        </p:txBody>
      </p:sp>
      <p:graphicFrame>
        <p:nvGraphicFramePr>
          <p:cNvPr id="14350" name="Object 14"/>
          <p:cNvGraphicFramePr>
            <a:graphicFrameLocks noChangeAspect="1"/>
          </p:cNvGraphicFramePr>
          <p:nvPr/>
        </p:nvGraphicFramePr>
        <p:xfrm>
          <a:off x="6096000" y="2057400"/>
          <a:ext cx="990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0" name="Equation" r:id="rId8" imgW="419040" imgH="177480" progId="Equation.DSMT4">
                  <p:embed/>
                </p:oleObj>
              </mc:Choice>
              <mc:Fallback>
                <p:oleObj name="Equation" r:id="rId8" imgW="419040" imgH="1774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057400"/>
                        <a:ext cx="9906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1" name="Object 15"/>
          <p:cNvGraphicFramePr>
            <a:graphicFrameLocks noChangeAspect="1"/>
          </p:cNvGraphicFramePr>
          <p:nvPr/>
        </p:nvGraphicFramePr>
        <p:xfrm>
          <a:off x="5334000" y="2743200"/>
          <a:ext cx="89376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1" name="Equation" r:id="rId10" imgW="393480" imgH="469800" progId="Equation.DSMT4">
                  <p:embed/>
                </p:oleObj>
              </mc:Choice>
              <mc:Fallback>
                <p:oleObj name="Equation" r:id="rId10" imgW="393480" imgH="4698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743200"/>
                        <a:ext cx="893763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6477000" y="2971800"/>
            <a:ext cx="1506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becomes:</a:t>
            </a:r>
          </a:p>
        </p:txBody>
      </p:sp>
      <p:grpSp>
        <p:nvGrpSpPr>
          <p:cNvPr id="14356" name="Group 20"/>
          <p:cNvGrpSpPr>
            <a:grpSpLocks/>
          </p:cNvGrpSpPr>
          <p:nvPr/>
        </p:nvGrpSpPr>
        <p:grpSpPr bwMode="auto">
          <a:xfrm>
            <a:off x="3124200" y="2209800"/>
            <a:ext cx="3798888" cy="3270250"/>
            <a:chOff x="1968" y="1392"/>
            <a:chExt cx="2393" cy="2060"/>
          </a:xfrm>
        </p:grpSpPr>
        <p:graphicFrame>
          <p:nvGraphicFramePr>
            <p:cNvPr id="14345" name="Object 9"/>
            <p:cNvGraphicFramePr>
              <a:graphicFrameLocks noChangeAspect="1"/>
            </p:cNvGraphicFramePr>
            <p:nvPr/>
          </p:nvGraphicFramePr>
          <p:xfrm>
            <a:off x="1968" y="1392"/>
            <a:ext cx="240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62" name="Equation" r:id="rId12" imgW="203040" imgH="203040" progId="Equation.DSMT4">
                    <p:embed/>
                  </p:oleObj>
                </mc:Choice>
                <mc:Fallback>
                  <p:oleObj name="Equation" r:id="rId12" imgW="203040" imgH="20304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8" y="1392"/>
                          <a:ext cx="240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6" name="Object 10"/>
            <p:cNvGraphicFramePr>
              <a:graphicFrameLocks noChangeAspect="1"/>
            </p:cNvGraphicFramePr>
            <p:nvPr/>
          </p:nvGraphicFramePr>
          <p:xfrm>
            <a:off x="2009" y="2016"/>
            <a:ext cx="255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63" name="Equation" r:id="rId14" imgW="215640" imgH="203040" progId="Equation.DSMT4">
                    <p:embed/>
                  </p:oleObj>
                </mc:Choice>
                <mc:Fallback>
                  <p:oleObj name="Equation" r:id="rId14" imgW="215640" imgH="20304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09" y="2016"/>
                          <a:ext cx="255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53" name="Object 17"/>
            <p:cNvGraphicFramePr>
              <a:graphicFrameLocks noChangeAspect="1"/>
            </p:cNvGraphicFramePr>
            <p:nvPr/>
          </p:nvGraphicFramePr>
          <p:xfrm>
            <a:off x="3951" y="2739"/>
            <a:ext cx="410" cy="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64" name="Equation" r:id="rId16" imgW="241200" imgH="419040" progId="Equation.DSMT4">
                    <p:embed/>
                  </p:oleObj>
                </mc:Choice>
                <mc:Fallback>
                  <p:oleObj name="Equation" r:id="rId16" imgW="241200" imgH="419040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51" y="2739"/>
                          <a:ext cx="410" cy="7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355" name="Group 19"/>
          <p:cNvGrpSpPr>
            <a:grpSpLocks/>
          </p:cNvGrpSpPr>
          <p:nvPr/>
        </p:nvGrpSpPr>
        <p:grpSpPr bwMode="auto">
          <a:xfrm>
            <a:off x="2754313" y="3833813"/>
            <a:ext cx="5210175" cy="2109787"/>
            <a:chOff x="1735" y="2415"/>
            <a:chExt cx="3282" cy="1329"/>
          </a:xfrm>
        </p:grpSpPr>
        <p:graphicFrame>
          <p:nvGraphicFramePr>
            <p:cNvPr id="14347" name="Object 11"/>
            <p:cNvGraphicFramePr>
              <a:graphicFrameLocks noChangeAspect="1"/>
            </p:cNvGraphicFramePr>
            <p:nvPr/>
          </p:nvGraphicFramePr>
          <p:xfrm>
            <a:off x="1735" y="2415"/>
            <a:ext cx="225" cy="2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65" name="Equation" r:id="rId18" imgW="190440" imgH="177480" progId="Equation.DSMT4">
                    <p:embed/>
                  </p:oleObj>
                </mc:Choice>
                <mc:Fallback>
                  <p:oleObj name="Equation" r:id="rId18" imgW="190440" imgH="17748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35" y="2415"/>
                          <a:ext cx="225" cy="2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54" name="Object 18"/>
            <p:cNvGraphicFramePr>
              <a:graphicFrameLocks noChangeAspect="1"/>
            </p:cNvGraphicFramePr>
            <p:nvPr/>
          </p:nvGraphicFramePr>
          <p:xfrm>
            <a:off x="4368" y="2448"/>
            <a:ext cx="649" cy="1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66" name="Equation" r:id="rId20" imgW="380880" imgH="761760" progId="Equation.DSMT4">
                    <p:embed/>
                  </p:oleObj>
                </mc:Choice>
                <mc:Fallback>
                  <p:oleObj name="Equation" r:id="rId20" imgW="380880" imgH="761760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8" y="2448"/>
                          <a:ext cx="649" cy="1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357" name="Object 21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7" name="Equation" r:id="rId22" imgW="190440" imgH="139680" progId="Equation.DSMT4">
                  <p:embed/>
                </p:oleObj>
              </mc:Choice>
              <mc:Fallback>
                <p:oleObj name="Equation" r:id="rId22" imgW="190440" imgH="13968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2209800" y="304800"/>
          <a:ext cx="1703388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3" imgW="761760" imgH="419040" progId="Equation.DSMT4">
                  <p:embed/>
                </p:oleObj>
              </mc:Choice>
              <mc:Fallback>
                <p:oleObj name="Equation" r:id="rId3" imgW="761760" imgH="419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04800"/>
                        <a:ext cx="1703388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685800" y="304800"/>
          <a:ext cx="1363663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5" imgW="609480" imgH="469800" progId="Equation.DSMT4">
                  <p:embed/>
                </p:oleObj>
              </mc:Choice>
              <mc:Fallback>
                <p:oleObj name="Equation" r:id="rId5" imgW="609480" imgH="469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04800"/>
                        <a:ext cx="1363663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3886200" y="0"/>
          <a:ext cx="2384425" cy="170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7" imgW="1066680" imgH="761760" progId="Equation.DSMT4">
                  <p:embed/>
                </p:oleObj>
              </mc:Choice>
              <mc:Fallback>
                <p:oleObj name="Equation" r:id="rId7" imgW="1066680" imgH="7617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0"/>
                        <a:ext cx="2384425" cy="170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6537325" y="407988"/>
          <a:ext cx="1277938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Equation" r:id="rId9" imgW="571320" imgH="393480" progId="Equation.DSMT4">
                  <p:embed/>
                </p:oleObj>
              </mc:Choice>
              <mc:Fallback>
                <p:oleObj name="Equation" r:id="rId9" imgW="57132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7325" y="407988"/>
                        <a:ext cx="1277938" cy="881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7924800" y="685800"/>
          <a:ext cx="53816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Equation" r:id="rId11" imgW="241200" imgH="164880" progId="Equation.DSMT4">
                  <p:embed/>
                </p:oleObj>
              </mc:Choice>
              <mc:Fallback>
                <p:oleObj name="Equation" r:id="rId11" imgW="241200" imgH="1648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685800"/>
                        <a:ext cx="538163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206" name="Group 14"/>
          <p:cNvGrpSpPr>
            <a:grpSpLocks/>
          </p:cNvGrpSpPr>
          <p:nvPr/>
        </p:nvGrpSpPr>
        <p:grpSpPr bwMode="auto">
          <a:xfrm>
            <a:off x="2057400" y="2286000"/>
            <a:ext cx="5181600" cy="3048000"/>
            <a:chOff x="1200" y="1440"/>
            <a:chExt cx="3264" cy="1920"/>
          </a:xfrm>
        </p:grpSpPr>
        <p:sp>
          <p:nvSpPr>
            <p:cNvPr id="8205" name="Rectangle 13"/>
            <p:cNvSpPr>
              <a:spLocks noChangeArrowheads="1"/>
            </p:cNvSpPr>
            <p:nvPr/>
          </p:nvSpPr>
          <p:spPr bwMode="auto">
            <a:xfrm>
              <a:off x="1200" y="1440"/>
              <a:ext cx="3264" cy="192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>
              <a:off x="2064" y="1488"/>
              <a:ext cx="173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/>
                <a:t>L’Hôpital’s Rule:</a:t>
              </a:r>
            </a:p>
          </p:txBody>
        </p:sp>
      </p:grpSp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Equation" r:id="rId13" imgW="914400" imgH="198720" progId="Equation.DSMT4">
                  <p:embed/>
                </p:oleObj>
              </mc:Choice>
              <mc:Fallback>
                <p:oleObj name="Equation" r:id="rId13" imgW="914400" imgH="19872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204" name="Group 12"/>
          <p:cNvGrpSpPr>
            <a:grpSpLocks/>
          </p:cNvGrpSpPr>
          <p:nvPr/>
        </p:nvGrpSpPr>
        <p:grpSpPr bwMode="auto">
          <a:xfrm>
            <a:off x="2286000" y="3124200"/>
            <a:ext cx="4783138" cy="939800"/>
            <a:chOff x="1344" y="1968"/>
            <a:chExt cx="3013" cy="592"/>
          </a:xfrm>
        </p:grpSpPr>
        <p:sp>
          <p:nvSpPr>
            <p:cNvPr id="8200" name="Text Box 8"/>
            <p:cNvSpPr txBox="1">
              <a:spLocks noChangeArrowheads="1"/>
            </p:cNvSpPr>
            <p:nvPr/>
          </p:nvSpPr>
          <p:spPr bwMode="auto">
            <a:xfrm>
              <a:off x="1344" y="2112"/>
              <a:ext cx="30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If                 is indeterminate, then:</a:t>
              </a:r>
            </a:p>
          </p:txBody>
        </p:sp>
        <p:graphicFrame>
          <p:nvGraphicFramePr>
            <p:cNvPr id="8202" name="Object 10"/>
            <p:cNvGraphicFramePr>
              <a:graphicFrameLocks noChangeAspect="1"/>
            </p:cNvGraphicFramePr>
            <p:nvPr/>
          </p:nvGraphicFramePr>
          <p:xfrm>
            <a:off x="1584" y="1968"/>
            <a:ext cx="768" cy="5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4" name="Equation" r:id="rId15" imgW="609480" imgH="469800" progId="Equation.DSMT4">
                    <p:embed/>
                  </p:oleObj>
                </mc:Choice>
                <mc:Fallback>
                  <p:oleObj name="Equation" r:id="rId15" imgW="609480" imgH="4698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4" y="1968"/>
                          <a:ext cx="768" cy="5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203" name="Object 11"/>
          <p:cNvGraphicFramePr>
            <a:graphicFrameLocks noChangeAspect="1"/>
          </p:cNvGraphicFramePr>
          <p:nvPr/>
        </p:nvGraphicFramePr>
        <p:xfrm>
          <a:off x="3352800" y="4267200"/>
          <a:ext cx="27432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Equation" r:id="rId16" imgW="1371600" imgH="469800" progId="Equation.DSMT4">
                  <p:embed/>
                </p:oleObj>
              </mc:Choice>
              <mc:Fallback>
                <p:oleObj name="Equation" r:id="rId16" imgW="1371600" imgH="469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267200"/>
                        <a:ext cx="2743200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7" name="Object 15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" name="Equation" r:id="rId18" imgW="190440" imgH="139680" progId="Equation.DSMT4">
                  <p:embed/>
                </p:oleObj>
              </mc:Choice>
              <mc:Fallback>
                <p:oleObj name="Equation" r:id="rId18" imgW="190440" imgH="1396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8169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We can confirm L’Hôpital’s rule by working backwards, and using the definition of derivative: </a:t>
            </a: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685800" y="1905000"/>
          <a:ext cx="9794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3" imgW="431640" imgH="469800" progId="Equation.DSMT4">
                  <p:embed/>
                </p:oleObj>
              </mc:Choice>
              <mc:Fallback>
                <p:oleObj name="Equation" r:id="rId3" imgW="431640" imgH="469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905000"/>
                        <a:ext cx="979488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1905000" y="1524000"/>
          <a:ext cx="2765425" cy="184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5" imgW="1218960" imgH="812520" progId="Equation.DSMT4">
                  <p:embed/>
                </p:oleObj>
              </mc:Choice>
              <mc:Fallback>
                <p:oleObj name="Equation" r:id="rId5" imgW="1218960" imgH="8125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524000"/>
                        <a:ext cx="2765425" cy="184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4876800" y="1524000"/>
          <a:ext cx="2765425" cy="184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7" imgW="1218960" imgH="812520" progId="Equation.DSMT4">
                  <p:embed/>
                </p:oleObj>
              </mc:Choice>
              <mc:Fallback>
                <p:oleObj name="Equation" r:id="rId7" imgW="1218960" imgH="8125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524000"/>
                        <a:ext cx="2765425" cy="184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533400" y="3810000"/>
          <a:ext cx="270827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9" imgW="1193760" imgH="469800" progId="Equation.DSMT4">
                  <p:embed/>
                </p:oleObj>
              </mc:Choice>
              <mc:Fallback>
                <p:oleObj name="Equation" r:id="rId9" imgW="1193760" imgH="469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810000"/>
                        <a:ext cx="270827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3716338" y="3810000"/>
          <a:ext cx="2132012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11" imgW="939600" imgH="469800" progId="Equation.DSMT4">
                  <p:embed/>
                </p:oleObj>
              </mc:Choice>
              <mc:Fallback>
                <p:oleObj name="Equation" r:id="rId11" imgW="939600" imgH="469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6338" y="3810000"/>
                        <a:ext cx="2132012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6019800" y="3810000"/>
          <a:ext cx="167163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13" imgW="736560" imgH="469800" progId="Equation.DSMT4">
                  <p:embed/>
                </p:oleObj>
              </mc:Choice>
              <mc:Fallback>
                <p:oleObj name="Equation" r:id="rId13" imgW="736560" imgH="469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810000"/>
                        <a:ext cx="1671638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15" imgW="190440" imgH="139680" progId="Equation.DSMT4">
                  <p:embed/>
                </p:oleObj>
              </mc:Choice>
              <mc:Fallback>
                <p:oleObj name="Equation" r:id="rId15" imgW="190440" imgH="1396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762000" y="533400"/>
            <a:ext cx="1455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Example:</a:t>
            </a:r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685800" y="1219200"/>
          <a:ext cx="15240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4" name="Equation" r:id="rId3" imgW="774360" imgH="393480" progId="Equation.DSMT4">
                  <p:embed/>
                </p:oleObj>
              </mc:Choice>
              <mc:Fallback>
                <p:oleObj name="Equation" r:id="rId3" imgW="77436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19200"/>
                        <a:ext cx="1524000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2362200" y="1143000"/>
          <a:ext cx="1474788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5" name="Equation" r:id="rId5" imgW="749160" imgH="393480" progId="Equation.DSMT4">
                  <p:embed/>
                </p:oleObj>
              </mc:Choice>
              <mc:Fallback>
                <p:oleObj name="Equation" r:id="rId5" imgW="74916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143000"/>
                        <a:ext cx="1474788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3962400" y="1371600"/>
          <a:ext cx="474663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Equation" r:id="rId7" imgW="241200" imgH="177480" progId="Equation.DSMT4">
                  <p:embed/>
                </p:oleObj>
              </mc:Choice>
              <mc:Fallback>
                <p:oleObj name="Equation" r:id="rId7" imgW="241200" imgH="177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371600"/>
                        <a:ext cx="474663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Freeform 6"/>
          <p:cNvSpPr>
            <a:spLocks/>
          </p:cNvSpPr>
          <p:nvPr/>
        </p:nvSpPr>
        <p:spPr bwMode="auto">
          <a:xfrm>
            <a:off x="3886200" y="1981200"/>
            <a:ext cx="1295400" cy="228600"/>
          </a:xfrm>
          <a:custGeom>
            <a:avLst/>
            <a:gdLst>
              <a:gd name="T0" fmla="*/ 0 w 816"/>
              <a:gd name="T1" fmla="*/ 0 h 144"/>
              <a:gd name="T2" fmla="*/ 240 w 816"/>
              <a:gd name="T3" fmla="*/ 144 h 144"/>
              <a:gd name="T4" fmla="*/ 816 w 816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144">
                <a:moveTo>
                  <a:pt x="0" y="0"/>
                </a:moveTo>
                <a:lnTo>
                  <a:pt x="240" y="144"/>
                </a:lnTo>
                <a:lnTo>
                  <a:pt x="816" y="144"/>
                </a:lnTo>
              </a:path>
            </a:pathLst>
          </a:custGeom>
          <a:noFill/>
          <a:ln w="25400">
            <a:solidFill>
              <a:schemeClr val="accent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394325" y="1868488"/>
            <a:ext cx="35972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If it’s no longer indeterminate, then </a:t>
            </a:r>
            <a:r>
              <a:rPr lang="en-US" altLang="en-US" b="1">
                <a:solidFill>
                  <a:srgbClr val="FF3300"/>
                </a:solidFill>
              </a:rPr>
              <a:t>STOP</a:t>
            </a:r>
            <a:r>
              <a:rPr lang="en-US" altLang="en-US">
                <a:solidFill>
                  <a:schemeClr val="accent2"/>
                </a:solidFill>
              </a:rPr>
              <a:t>!</a:t>
            </a:r>
          </a:p>
        </p:txBody>
      </p:sp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name="Equation" r:id="rId9" imgW="914400" imgH="198720" progId="Equation.DSMT4">
                  <p:embed/>
                </p:oleObj>
              </mc:Choice>
              <mc:Fallback>
                <p:oleObj name="Equation" r:id="rId9" imgW="914400" imgH="19872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762000" y="3352800"/>
            <a:ext cx="5624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If we try to continue with L’Hôpital’s rule:</a:t>
            </a:r>
          </a:p>
        </p:txBody>
      </p:sp>
      <p:graphicFrame>
        <p:nvGraphicFramePr>
          <p:cNvPr id="10250" name="Object 10"/>
          <p:cNvGraphicFramePr>
            <a:graphicFrameLocks noChangeAspect="1"/>
          </p:cNvGraphicFramePr>
          <p:nvPr/>
        </p:nvGraphicFramePr>
        <p:xfrm>
          <a:off x="1066800" y="4114800"/>
          <a:ext cx="1474788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" name="Equation" r:id="rId11" imgW="749160" imgH="393480" progId="Equation.DSMT4">
                  <p:embed/>
                </p:oleObj>
              </mc:Choice>
              <mc:Fallback>
                <p:oleObj name="Equation" r:id="rId11" imgW="749160" imgH="393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114800"/>
                        <a:ext cx="1474788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1" name="Object 11"/>
          <p:cNvGraphicFramePr>
            <a:graphicFrameLocks noChangeAspect="1"/>
          </p:cNvGraphicFramePr>
          <p:nvPr/>
        </p:nvGraphicFramePr>
        <p:xfrm>
          <a:off x="2819400" y="4114800"/>
          <a:ext cx="1398588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Equation" r:id="rId12" imgW="711000" imgH="393480" progId="Equation.DSMT4">
                  <p:embed/>
                </p:oleObj>
              </mc:Choice>
              <mc:Fallback>
                <p:oleObj name="Equation" r:id="rId12" imgW="711000" imgH="393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114800"/>
                        <a:ext cx="1398588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2" name="Object 12"/>
          <p:cNvGraphicFramePr>
            <a:graphicFrameLocks noChangeAspect="1"/>
          </p:cNvGraphicFramePr>
          <p:nvPr/>
        </p:nvGraphicFramePr>
        <p:xfrm>
          <a:off x="4343400" y="4114800"/>
          <a:ext cx="523875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Equation" r:id="rId14" imgW="266400" imgH="393480" progId="Equation.DSMT4">
                  <p:embed/>
                </p:oleObj>
              </mc:Choice>
              <mc:Fallback>
                <p:oleObj name="Equation" r:id="rId14" imgW="266400" imgH="393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114800"/>
                        <a:ext cx="523875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5622925" y="4078288"/>
            <a:ext cx="2301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which is wrong, wrong, wrong!</a:t>
            </a:r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V="1">
            <a:off x="762000" y="3200400"/>
            <a:ext cx="7239000" cy="205740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685800" y="3276600"/>
            <a:ext cx="7543800" cy="182880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0256" name="Object 16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Equation" r:id="rId16" imgW="190440" imgH="139680" progId="Equation.DSMT4">
                  <p:embed/>
                </p:oleObj>
              </mc:Choice>
              <mc:Fallback>
                <p:oleObj name="Equation" r:id="rId16" imgW="190440" imgH="1396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nimBg="1"/>
      <p:bldP spid="10247" grpId="0" autoUpdateAnimBg="0"/>
      <p:bldP spid="10249" grpId="0" autoUpdateAnimBg="0"/>
      <p:bldP spid="10253" grpId="0" autoUpdateAnimBg="0"/>
      <p:bldP spid="10254" grpId="0" animBg="1"/>
      <p:bldP spid="1025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</TotalTime>
  <Words>407</Words>
  <Application>Microsoft Office PowerPoint</Application>
  <PresentationFormat>On-screen Show (4:3)</PresentationFormat>
  <Paragraphs>56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Times New Roman</vt:lpstr>
      <vt:lpstr>Arial</vt:lpstr>
      <vt:lpstr>Symbol</vt:lpstr>
      <vt:lpstr>Default Design</vt:lpstr>
      <vt:lpstr>MathType 5.0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Hanford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Calculus 8.2 day 1</dc:title>
  <dc:subject>L'Hôpital's Rule</dc:subject>
  <dc:creator>Gregory Kelly</dc:creator>
  <cp:lastModifiedBy>Hopkins, Brent J.</cp:lastModifiedBy>
  <cp:revision>31</cp:revision>
  <dcterms:created xsi:type="dcterms:W3CDTF">2002-05-15T16:41:38Z</dcterms:created>
  <dcterms:modified xsi:type="dcterms:W3CDTF">2015-11-25T18:55:29Z</dcterms:modified>
</cp:coreProperties>
</file>