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 descr="bookCover"/>
          <p:cNvSpPr>
            <a:spLocks/>
          </p:cNvSpPr>
          <p:nvPr/>
        </p:nvSpPr>
        <p:spPr bwMode="auto">
          <a:xfrm>
            <a:off x="0" y="-46038"/>
            <a:ext cx="9144000" cy="6911976"/>
          </a:xfrm>
          <a:custGeom>
            <a:avLst/>
            <a:gdLst/>
            <a:ahLst/>
            <a:cxnLst>
              <a:cxn ang="0">
                <a:pos x="10" y="4354"/>
              </a:cxn>
              <a:cxn ang="0">
                <a:pos x="0" y="0"/>
              </a:cxn>
              <a:cxn ang="0">
                <a:pos x="5760" y="0"/>
              </a:cxn>
              <a:cxn ang="0">
                <a:pos x="5750" y="361"/>
              </a:cxn>
              <a:cxn ang="0">
                <a:pos x="4764" y="195"/>
              </a:cxn>
              <a:cxn ang="0">
                <a:pos x="3788" y="117"/>
              </a:cxn>
              <a:cxn ang="0">
                <a:pos x="2743" y="117"/>
              </a:cxn>
              <a:cxn ang="0">
                <a:pos x="1913" y="146"/>
              </a:cxn>
              <a:cxn ang="0">
                <a:pos x="1093" y="185"/>
              </a:cxn>
              <a:cxn ang="0">
                <a:pos x="615" y="283"/>
              </a:cxn>
              <a:cxn ang="0">
                <a:pos x="381" y="468"/>
              </a:cxn>
              <a:cxn ang="0">
                <a:pos x="215" y="693"/>
              </a:cxn>
              <a:cxn ang="0">
                <a:pos x="127" y="1142"/>
              </a:cxn>
              <a:cxn ang="0">
                <a:pos x="176" y="1777"/>
              </a:cxn>
              <a:cxn ang="0">
                <a:pos x="234" y="2518"/>
              </a:cxn>
              <a:cxn ang="0">
                <a:pos x="273" y="3007"/>
              </a:cxn>
              <a:cxn ang="0">
                <a:pos x="312" y="3456"/>
              </a:cxn>
              <a:cxn ang="0">
                <a:pos x="322" y="4081"/>
              </a:cxn>
              <a:cxn ang="0">
                <a:pos x="342" y="4344"/>
              </a:cxn>
              <a:cxn ang="0">
                <a:pos x="10" y="4354"/>
              </a:cxn>
            </a:cxnLst>
            <a:rect l="0" t="0" r="r" b="b"/>
            <a:pathLst>
              <a:path w="5760" h="4354">
                <a:moveTo>
                  <a:pt x="10" y="4354"/>
                </a:moveTo>
                <a:lnTo>
                  <a:pt x="0" y="0"/>
                </a:lnTo>
                <a:lnTo>
                  <a:pt x="5760" y="0"/>
                </a:lnTo>
                <a:lnTo>
                  <a:pt x="5750" y="361"/>
                </a:lnTo>
                <a:lnTo>
                  <a:pt x="4764" y="195"/>
                </a:lnTo>
                <a:lnTo>
                  <a:pt x="3788" y="117"/>
                </a:lnTo>
                <a:lnTo>
                  <a:pt x="2743" y="117"/>
                </a:lnTo>
                <a:lnTo>
                  <a:pt x="1913" y="146"/>
                </a:lnTo>
                <a:lnTo>
                  <a:pt x="1093" y="185"/>
                </a:lnTo>
                <a:lnTo>
                  <a:pt x="615" y="283"/>
                </a:lnTo>
                <a:lnTo>
                  <a:pt x="381" y="468"/>
                </a:lnTo>
                <a:lnTo>
                  <a:pt x="215" y="693"/>
                </a:lnTo>
                <a:lnTo>
                  <a:pt x="127" y="1142"/>
                </a:lnTo>
                <a:lnTo>
                  <a:pt x="176" y="1777"/>
                </a:lnTo>
                <a:lnTo>
                  <a:pt x="234" y="2518"/>
                </a:lnTo>
                <a:lnTo>
                  <a:pt x="273" y="3007"/>
                </a:lnTo>
                <a:lnTo>
                  <a:pt x="312" y="3456"/>
                </a:lnTo>
                <a:lnTo>
                  <a:pt x="322" y="4081"/>
                </a:lnTo>
                <a:lnTo>
                  <a:pt x="342" y="4344"/>
                </a:lnTo>
                <a:lnTo>
                  <a:pt x="10" y="4354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" name="Picture 4" descr="book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3313" y="646113"/>
            <a:ext cx="2565400" cy="317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2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2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1700" cy="6394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639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672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1A5"/>
            </a:gs>
            <a:gs pos="50000">
              <a:srgbClr val="FFCEB5"/>
            </a:gs>
            <a:gs pos="100000">
              <a:srgbClr val="FFE1A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25" y="6580188"/>
            <a:ext cx="8499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Freeform 5" descr="bookCover"/>
          <p:cNvSpPr>
            <a:spLocks/>
          </p:cNvSpPr>
          <p:nvPr/>
        </p:nvSpPr>
        <p:spPr bwMode="auto">
          <a:xfrm>
            <a:off x="0" y="-46038"/>
            <a:ext cx="9144000" cy="6911976"/>
          </a:xfrm>
          <a:custGeom>
            <a:avLst/>
            <a:gdLst/>
            <a:ahLst/>
            <a:cxnLst>
              <a:cxn ang="0">
                <a:pos x="10" y="4354"/>
              </a:cxn>
              <a:cxn ang="0">
                <a:pos x="0" y="0"/>
              </a:cxn>
              <a:cxn ang="0">
                <a:pos x="5760" y="0"/>
              </a:cxn>
              <a:cxn ang="0">
                <a:pos x="5750" y="361"/>
              </a:cxn>
              <a:cxn ang="0">
                <a:pos x="4764" y="195"/>
              </a:cxn>
              <a:cxn ang="0">
                <a:pos x="3788" y="117"/>
              </a:cxn>
              <a:cxn ang="0">
                <a:pos x="2743" y="117"/>
              </a:cxn>
              <a:cxn ang="0">
                <a:pos x="1913" y="146"/>
              </a:cxn>
              <a:cxn ang="0">
                <a:pos x="927" y="214"/>
              </a:cxn>
              <a:cxn ang="0">
                <a:pos x="586" y="322"/>
              </a:cxn>
              <a:cxn ang="0">
                <a:pos x="381" y="468"/>
              </a:cxn>
              <a:cxn ang="0">
                <a:pos x="215" y="693"/>
              </a:cxn>
              <a:cxn ang="0">
                <a:pos x="127" y="1142"/>
              </a:cxn>
              <a:cxn ang="0">
                <a:pos x="176" y="1777"/>
              </a:cxn>
              <a:cxn ang="0">
                <a:pos x="234" y="2518"/>
              </a:cxn>
              <a:cxn ang="0">
                <a:pos x="273" y="3007"/>
              </a:cxn>
              <a:cxn ang="0">
                <a:pos x="312" y="3456"/>
              </a:cxn>
              <a:cxn ang="0">
                <a:pos x="322" y="4081"/>
              </a:cxn>
              <a:cxn ang="0">
                <a:pos x="342" y="4344"/>
              </a:cxn>
              <a:cxn ang="0">
                <a:pos x="10" y="4354"/>
              </a:cxn>
            </a:cxnLst>
            <a:rect l="0" t="0" r="r" b="b"/>
            <a:pathLst>
              <a:path w="5760" h="4354">
                <a:moveTo>
                  <a:pt x="10" y="4354"/>
                </a:moveTo>
                <a:lnTo>
                  <a:pt x="0" y="0"/>
                </a:lnTo>
                <a:lnTo>
                  <a:pt x="5760" y="0"/>
                </a:lnTo>
                <a:lnTo>
                  <a:pt x="5750" y="361"/>
                </a:lnTo>
                <a:lnTo>
                  <a:pt x="4764" y="195"/>
                </a:lnTo>
                <a:lnTo>
                  <a:pt x="3788" y="117"/>
                </a:lnTo>
                <a:lnTo>
                  <a:pt x="2743" y="117"/>
                </a:lnTo>
                <a:lnTo>
                  <a:pt x="1913" y="146"/>
                </a:lnTo>
                <a:lnTo>
                  <a:pt x="927" y="214"/>
                </a:lnTo>
                <a:lnTo>
                  <a:pt x="586" y="322"/>
                </a:lnTo>
                <a:lnTo>
                  <a:pt x="381" y="468"/>
                </a:lnTo>
                <a:lnTo>
                  <a:pt x="215" y="693"/>
                </a:lnTo>
                <a:lnTo>
                  <a:pt x="127" y="1142"/>
                </a:lnTo>
                <a:lnTo>
                  <a:pt x="176" y="1777"/>
                </a:lnTo>
                <a:lnTo>
                  <a:pt x="234" y="2518"/>
                </a:lnTo>
                <a:lnTo>
                  <a:pt x="273" y="3007"/>
                </a:lnTo>
                <a:lnTo>
                  <a:pt x="312" y="3456"/>
                </a:lnTo>
                <a:lnTo>
                  <a:pt x="322" y="4081"/>
                </a:lnTo>
                <a:lnTo>
                  <a:pt x="342" y="4344"/>
                </a:lnTo>
                <a:lnTo>
                  <a:pt x="10" y="4354"/>
                </a:lnTo>
                <a:close/>
              </a:path>
            </a:pathLst>
          </a:custGeom>
          <a:blipFill dpi="0" rotWithShape="1">
            <a:blip r:embed="rId13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png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Improper Integrals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Lesson 7.7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L'Hopital's Rule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have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use L'Hopital's rule for the first term 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989263" y="1409700"/>
          <a:ext cx="3871912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625400" imgH="939600" progId="Equation.DSMT4">
                  <p:embed/>
                </p:oleObj>
              </mc:Choice>
              <mc:Fallback>
                <p:oleObj name="Equation" r:id="rId3" imgW="162540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1409700"/>
                        <a:ext cx="3871912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Freeform 5"/>
          <p:cNvSpPr>
            <a:spLocks noChangeArrowheads="1"/>
          </p:cNvSpPr>
          <p:nvPr/>
        </p:nvSpPr>
        <p:spPr bwMode="auto">
          <a:xfrm>
            <a:off x="4584700" y="3597275"/>
            <a:ext cx="3141663" cy="501650"/>
          </a:xfrm>
          <a:custGeom>
            <a:avLst/>
            <a:gdLst>
              <a:gd name="T0" fmla="*/ 3141663 w 3141980"/>
              <a:gd name="T1" fmla="*/ 501650 h 502920"/>
              <a:gd name="T2" fmla="*/ 2882609 w 3141980"/>
              <a:gd name="T3" fmla="*/ 228023 h 502920"/>
              <a:gd name="T4" fmla="*/ 1633055 w 3141980"/>
              <a:gd name="T5" fmla="*/ 106411 h 502920"/>
              <a:gd name="T6" fmla="*/ 261594 w 3141980"/>
              <a:gd name="T7" fmla="*/ 288829 h 502920"/>
              <a:gd name="T8" fmla="*/ 63494 w 3141980"/>
              <a:gd name="T9" fmla="*/ 0 h 502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1980"/>
              <a:gd name="T16" fmla="*/ 0 h 502920"/>
              <a:gd name="T17" fmla="*/ 3141980 w 3141980"/>
              <a:gd name="T18" fmla="*/ 502920 h 5029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1980" h="502920">
                <a:moveTo>
                  <a:pt x="3141980" y="502920"/>
                </a:moveTo>
                <a:cubicBezTo>
                  <a:pt x="3138170" y="398780"/>
                  <a:pt x="3134360" y="294640"/>
                  <a:pt x="2882900" y="228600"/>
                </a:cubicBezTo>
                <a:cubicBezTo>
                  <a:pt x="2631440" y="162560"/>
                  <a:pt x="2070100" y="96520"/>
                  <a:pt x="1633220" y="106680"/>
                </a:cubicBezTo>
                <a:cubicBezTo>
                  <a:pt x="1196340" y="116840"/>
                  <a:pt x="523240" y="307340"/>
                  <a:pt x="261620" y="289560"/>
                </a:cubicBezTo>
                <a:cubicBezTo>
                  <a:pt x="0" y="271780"/>
                  <a:pt x="31750" y="135890"/>
                  <a:pt x="63500" y="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308100" y="1817688"/>
            <a:ext cx="7835900" cy="4851400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8.8</a:t>
            </a:r>
          </a:p>
          <a:p>
            <a:pPr eaLnBrk="1" hangingPunct="1"/>
            <a:r>
              <a:rPr lang="en-US" altLang="en-US" smtClean="0"/>
              <a:t>Page 585</a:t>
            </a:r>
          </a:p>
          <a:p>
            <a:pPr eaLnBrk="1" hangingPunct="1"/>
            <a:r>
              <a:rPr lang="en-US" altLang="en-US" smtClean="0"/>
              <a:t>Exercises 1 – </a:t>
            </a:r>
            <a:r>
              <a:rPr lang="en-US" altLang="en-US" smtClean="0">
                <a:solidFill>
                  <a:srgbClr val="FF0000"/>
                </a:solidFill>
              </a:rPr>
              <a:t>45</a:t>
            </a:r>
            <a:r>
              <a:rPr lang="en-US" altLang="en-US" smtClean="0"/>
              <a:t> EOO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Improper Integrals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 the graph of y = x</a:t>
            </a:r>
            <a:r>
              <a:rPr lang="en-US" altLang="en-US" baseline="30000" smtClean="0"/>
              <a:t> -2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We seek the area</a:t>
            </a:r>
            <a:br>
              <a:rPr lang="en-US" altLang="en-US" smtClean="0"/>
            </a:br>
            <a:r>
              <a:rPr lang="en-US" altLang="en-US" smtClean="0"/>
              <a:t>under the curve to the</a:t>
            </a:r>
            <a:br>
              <a:rPr lang="en-US" altLang="en-US" smtClean="0"/>
            </a:br>
            <a:r>
              <a:rPr lang="en-US" altLang="en-US" smtClean="0"/>
              <a:t>right of x = 1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Thus the integral is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Known as an </a:t>
            </a:r>
            <a:r>
              <a:rPr lang="en-US" altLang="en-US" u="sng" smtClean="0"/>
              <a:t>improper</a:t>
            </a:r>
            <a:r>
              <a:rPr lang="en-US" altLang="en-US" smtClean="0"/>
              <a:t> integral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8650" y="1493838"/>
            <a:ext cx="31369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006975" y="3862388"/>
          <a:ext cx="14224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469800" imgH="457200" progId="Equation.DSMT4">
                  <p:embed/>
                </p:oleObj>
              </mc:Choice>
              <mc:Fallback>
                <p:oleObj name="Equation" r:id="rId4" imgW="4698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3862388"/>
                        <a:ext cx="14224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7"/>
          <p:cNvSpPr>
            <a:spLocks noChangeShapeType="1"/>
          </p:cNvSpPr>
          <p:nvPr/>
        </p:nvSpPr>
        <p:spPr bwMode="auto">
          <a:xfrm flipV="1">
            <a:off x="6143625" y="1944688"/>
            <a:ext cx="0" cy="1327150"/>
          </a:xfrm>
          <a:prstGeom prst="line">
            <a:avLst/>
          </a:prstGeom>
          <a:noFill/>
          <a:ln w="28575">
            <a:solidFill>
              <a:srgbClr val="FF31B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3695700" y="2768600"/>
            <a:ext cx="2589213" cy="801688"/>
          </a:xfrm>
          <a:custGeom>
            <a:avLst/>
            <a:gdLst>
              <a:gd name="T0" fmla="*/ 0 w 1631"/>
              <a:gd name="T1" fmla="*/ 515938 h 505"/>
              <a:gd name="T2" fmla="*/ 747713 w 1631"/>
              <a:gd name="T3" fmla="*/ 760413 h 505"/>
              <a:gd name="T4" fmla="*/ 1377950 w 1631"/>
              <a:gd name="T5" fmla="*/ 760413 h 505"/>
              <a:gd name="T6" fmla="*/ 1919288 w 1631"/>
              <a:gd name="T7" fmla="*/ 708025 h 505"/>
              <a:gd name="T8" fmla="*/ 2228851 w 1631"/>
              <a:gd name="T9" fmla="*/ 541338 h 505"/>
              <a:gd name="T10" fmla="*/ 2498726 w 1631"/>
              <a:gd name="T11" fmla="*/ 347663 h 505"/>
              <a:gd name="T12" fmla="*/ 2589213 w 1631"/>
              <a:gd name="T13" fmla="*/ 0 h 5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1"/>
              <a:gd name="T22" fmla="*/ 0 h 505"/>
              <a:gd name="T23" fmla="*/ 1631 w 1631"/>
              <a:gd name="T24" fmla="*/ 505 h 5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1" h="505">
                <a:moveTo>
                  <a:pt x="0" y="325"/>
                </a:moveTo>
                <a:cubicBezTo>
                  <a:pt x="163" y="389"/>
                  <a:pt x="326" y="453"/>
                  <a:pt x="471" y="479"/>
                </a:cubicBezTo>
                <a:cubicBezTo>
                  <a:pt x="616" y="505"/>
                  <a:pt x="745" y="484"/>
                  <a:pt x="868" y="479"/>
                </a:cubicBezTo>
                <a:cubicBezTo>
                  <a:pt x="991" y="474"/>
                  <a:pt x="1120" y="469"/>
                  <a:pt x="1209" y="446"/>
                </a:cubicBezTo>
                <a:cubicBezTo>
                  <a:pt x="1298" y="423"/>
                  <a:pt x="1343" y="379"/>
                  <a:pt x="1404" y="341"/>
                </a:cubicBezTo>
                <a:cubicBezTo>
                  <a:pt x="1465" y="303"/>
                  <a:pt x="1536" y="276"/>
                  <a:pt x="1574" y="219"/>
                </a:cubicBezTo>
                <a:cubicBezTo>
                  <a:pt x="1612" y="162"/>
                  <a:pt x="1621" y="81"/>
                  <a:pt x="163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73050"/>
            <a:ext cx="114776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Infinity and Beyond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solve we write as </a:t>
            </a:r>
            <a:br>
              <a:rPr lang="en-US" altLang="en-US" smtClean="0"/>
            </a:br>
            <a:r>
              <a:rPr lang="en-US" altLang="en-US" smtClean="0"/>
              <a:t>a limit (if the limit exists)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8650" y="1493838"/>
            <a:ext cx="31369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893888" y="3473450"/>
          <a:ext cx="38449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269720" imgH="457200" progId="Equation.DSMT4">
                  <p:embed/>
                </p:oleObj>
              </mc:Choice>
              <mc:Fallback>
                <p:oleObj name="Equation" r:id="rId4" imgW="12697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3473450"/>
                        <a:ext cx="38449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6143625" y="1944688"/>
            <a:ext cx="0" cy="1327150"/>
          </a:xfrm>
          <a:prstGeom prst="line">
            <a:avLst/>
          </a:prstGeom>
          <a:noFill/>
          <a:ln w="28575">
            <a:solidFill>
              <a:srgbClr val="FF31B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Improper Integrals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174875" y="2301875"/>
          <a:ext cx="2544763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002960" imgH="1396800" progId="Equation.DSMT4">
                  <p:embed/>
                </p:oleObj>
              </mc:Choice>
              <mc:Fallback>
                <p:oleObj name="Equation" r:id="rId3" imgW="1002960" imgH="139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2301875"/>
                        <a:ext cx="2544763" cy="354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19713" y="2690813"/>
            <a:ext cx="2112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/>
              <a:t>Take the integral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280025" y="3849688"/>
            <a:ext cx="215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Evaluate the integral using </a:t>
            </a:r>
            <a:r>
              <a:rPr lang="en-US" altLang="en-US" i="1"/>
              <a:t>b</a:t>
            </a:r>
            <a:endParaRPr lang="en-US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241925" y="5062538"/>
            <a:ext cx="2370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Apply the limit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Limit Or Not to Limit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limit may not exist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Consider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Rewrite as a limit</a:t>
            </a:r>
            <a:br>
              <a:rPr lang="en-US" altLang="en-US" smtClean="0"/>
            </a:br>
            <a:r>
              <a:rPr lang="en-US" altLang="en-US" smtClean="0"/>
              <a:t>and evaluate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997200" y="2566988"/>
          <a:ext cx="1042988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469800" imgH="457200" progId="Equation.DSMT4">
                  <p:embed/>
                </p:oleObj>
              </mc:Choice>
              <mc:Fallback>
                <p:oleObj name="Equation" r:id="rId3" imgW="469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2566988"/>
                        <a:ext cx="1042988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092700" y="3084513"/>
          <a:ext cx="3189288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257120" imgH="1244520" progId="Equation.DSMT4">
                  <p:embed/>
                </p:oleObj>
              </mc:Choice>
              <mc:Fallback>
                <p:oleObj name="Equation" r:id="rId5" imgW="1257120" imgH="1244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3084513"/>
                        <a:ext cx="3189288" cy="315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Converge Or Not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limit exists (the proper integral converges)</a:t>
            </a:r>
          </a:p>
          <a:p>
            <a:pPr lvl="1" eaLnBrk="1" hangingPunct="1"/>
            <a:r>
              <a:rPr lang="en-US" altLang="en-US" smtClean="0"/>
              <a:t>for p &gt;1</a:t>
            </a:r>
          </a:p>
          <a:p>
            <a:pPr eaLnBrk="1" hangingPunct="1"/>
            <a:r>
              <a:rPr lang="en-US" altLang="en-US" smtClean="0"/>
              <a:t>The integral </a:t>
            </a:r>
            <a:r>
              <a:rPr lang="en-US" altLang="en-US" u="sng" smtClean="0"/>
              <a:t>diverges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for p </a:t>
            </a:r>
            <a:r>
              <a:rPr lang="en-US" altLang="en-US" smtClean="0">
                <a:cs typeface="Arial" panose="020B0604020202020204" pitchFamily="34" charset="0"/>
              </a:rPr>
              <a:t>≤</a:t>
            </a:r>
            <a:r>
              <a:rPr lang="en-US" altLang="en-US" smtClean="0"/>
              <a:t> 1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885950" y="1624013"/>
          <a:ext cx="178276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495000" imgH="457200" progId="Equation.DSMT4">
                  <p:embed/>
                </p:oleObj>
              </mc:Choice>
              <mc:Fallback>
                <p:oleObj name="Equation" r:id="rId3" imgW="495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624013"/>
                        <a:ext cx="178276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Improper Integral to -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Try this one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Rewrite as a limit, integrate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153275" y="576263"/>
          <a:ext cx="8397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52280" imgH="126720" progId="Equation.DSMT4">
                  <p:embed/>
                </p:oleObj>
              </mc:Choice>
              <mc:Fallback>
                <p:oleObj name="Equation" r:id="rId3" imgW="152280" imgH="126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275" y="576263"/>
                        <a:ext cx="83978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490913" y="1312863"/>
          <a:ext cx="1509712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533160" imgH="457200" progId="Equation.DSMT4">
                  <p:embed/>
                </p:oleObj>
              </mc:Choice>
              <mc:Fallback>
                <p:oleObj name="Equation" r:id="rId5" imgW="5331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12863"/>
                        <a:ext cx="1509712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509838" y="4176713"/>
          <a:ext cx="440690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1828800" imgH="812520" progId="Equation.DSMT4">
                  <p:embed/>
                </p:oleObj>
              </mc:Choice>
              <mc:Fallback>
                <p:oleObj name="Equation" r:id="rId7" imgW="1828800" imgH="812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4176713"/>
                        <a:ext cx="440690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f(x) Unbounded at x = 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vertical asymptote exists at x = c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Given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As before, set a </a:t>
            </a:r>
            <a:br>
              <a:rPr lang="en-US" altLang="en-US" smtClean="0"/>
            </a:br>
            <a:r>
              <a:rPr lang="en-US" altLang="en-US" smtClean="0"/>
              <a:t>limit and evaluate</a:t>
            </a:r>
          </a:p>
          <a:p>
            <a:pPr eaLnBrk="1" hangingPunct="1"/>
            <a:r>
              <a:rPr lang="en-US" altLang="en-US" smtClean="0"/>
              <a:t>In this case the </a:t>
            </a:r>
            <a:br>
              <a:rPr lang="en-US" altLang="en-US" smtClean="0"/>
            </a:br>
            <a:r>
              <a:rPr lang="en-US" altLang="en-US" smtClean="0"/>
              <a:t>limit is unbounded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95563" y="2560638"/>
          <a:ext cx="141605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647640" imgH="469800" progId="Equation.DSMT4">
                  <p:embed/>
                </p:oleObj>
              </mc:Choice>
              <mc:Fallback>
                <p:oleObj name="Equation" r:id="rId3" imgW="6476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2560638"/>
                        <a:ext cx="141605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 t="15453" r="64888" b="7620"/>
          <a:stretch>
            <a:fillRect/>
          </a:stretch>
        </p:blipFill>
        <p:spPr bwMode="auto">
          <a:xfrm>
            <a:off x="5065713" y="2351088"/>
            <a:ext cx="1671637" cy="195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6261100" y="2278063"/>
            <a:ext cx="0" cy="2232025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510088" y="4872038"/>
          <a:ext cx="40259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1841400" imgH="507960" progId="Equation.DSMT4">
                  <p:embed/>
                </p:oleObj>
              </mc:Choice>
              <mc:Fallback>
                <p:oleObj name="Equation" r:id="rId6" imgW="184140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4872038"/>
                        <a:ext cx="402590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L'Hopital's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Start with integration by parts</a:t>
            </a:r>
          </a:p>
          <a:p>
            <a:pPr lvl="1" eaLnBrk="1" hangingPunct="1"/>
            <a:r>
              <a:rPr lang="en-US" altLang="en-US" smtClean="0"/>
              <a:t>dv = e</a:t>
            </a:r>
            <a:r>
              <a:rPr lang="en-US" altLang="en-US" baseline="30000" smtClean="0"/>
              <a:t> –x</a:t>
            </a:r>
            <a:r>
              <a:rPr lang="en-US" altLang="en-US" smtClean="0"/>
              <a:t>  and u = (1 – x)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apply the definition of an improper integral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36875" y="1344613"/>
          <a:ext cx="21780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914400" imgH="457200" progId="Equation.DSMT4">
                  <p:embed/>
                </p:oleObj>
              </mc:Choice>
              <mc:Fallback>
                <p:oleObj name="Equation" r:id="rId3" imgW="914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344613"/>
                        <a:ext cx="21780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866900" y="4060825"/>
          <a:ext cx="5567363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2336760" imgH="533160" progId="Equation.DSMT4">
                  <p:embed/>
                </p:oleObj>
              </mc:Choice>
              <mc:Fallback>
                <p:oleObj name="Equation" r:id="rId5" imgW="233676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4060825"/>
                        <a:ext cx="5567363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ranoJava2ed">
  <a:themeElements>
    <a:clrScheme name="CeranoJava2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ranoJava2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ranoJava2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anoJava2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anoJava2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anoJava2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anoJava2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anoJava2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anoJava2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Lesson8.7IndeterminateFormsAndL-HopitalsRule</Template>
  <TotalTime>61</TotalTime>
  <Words>171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Calibri</vt:lpstr>
      <vt:lpstr>CeranoJava2ed</vt:lpstr>
      <vt:lpstr>MathType 5.0 Equation</vt:lpstr>
      <vt:lpstr>MathType 6.0 Equation</vt:lpstr>
      <vt:lpstr>Improper Integrals</vt:lpstr>
      <vt:lpstr>Improper Integrals</vt:lpstr>
      <vt:lpstr>To Infinity and Beyond</vt:lpstr>
      <vt:lpstr>Improper Integrals</vt:lpstr>
      <vt:lpstr>To Limit Or Not to Limit</vt:lpstr>
      <vt:lpstr>To Converge Or Not</vt:lpstr>
      <vt:lpstr>Improper Integral to -</vt:lpstr>
      <vt:lpstr>When f(x) Unbounded at x = c</vt:lpstr>
      <vt:lpstr>Using L'Hopital's Rule</vt:lpstr>
      <vt:lpstr>Using L'Hopital's Rule</vt:lpstr>
      <vt:lpstr>Assignment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Improper Integrals</dc:title>
  <dc:creator>Steve Armstrong</dc:creator>
  <cp:lastModifiedBy>Hopkins, Brent J.</cp:lastModifiedBy>
  <cp:revision>6</cp:revision>
  <dcterms:created xsi:type="dcterms:W3CDTF">2007-06-06T19:40:44Z</dcterms:created>
  <dcterms:modified xsi:type="dcterms:W3CDTF">2015-11-25T15:33:56Z</dcterms:modified>
</cp:coreProperties>
</file>