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9" r:id="rId2"/>
    <p:sldId id="291" r:id="rId3"/>
    <p:sldId id="292" r:id="rId4"/>
    <p:sldId id="269" r:id="rId5"/>
    <p:sldId id="270" r:id="rId6"/>
    <p:sldId id="271" r:id="rId7"/>
    <p:sldId id="272" r:id="rId8"/>
    <p:sldId id="285" r:id="rId9"/>
    <p:sldId id="273" r:id="rId10"/>
    <p:sldId id="274" r:id="rId11"/>
    <p:sldId id="284" r:id="rId12"/>
    <p:sldId id="287" r:id="rId13"/>
    <p:sldId id="286" r:id="rId14"/>
    <p:sldId id="288" r:id="rId15"/>
    <p:sldId id="27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FF"/>
    <a:srgbClr val="FFFF66"/>
    <a:srgbClr val="009900"/>
    <a:srgbClr val="CCECFF"/>
    <a:srgbClr val="FF0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599" autoAdjust="0"/>
  </p:normalViewPr>
  <p:slideViewPr>
    <p:cSldViewPr>
      <p:cViewPr varScale="1">
        <p:scale>
          <a:sx n="74" d="100"/>
          <a:sy n="74" d="100"/>
        </p:scale>
        <p:origin x="-3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BE04B02-53A1-4BF2-8864-7F29FA924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9B193-1E5D-486A-BAE1-006C24FEC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BC366-6AA1-4923-9FDF-EB3A594BB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4CEBF-B206-460C-98BD-8DEE9A324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2BB9C-F86E-489C-8EDD-55642B54E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A0E05-C409-4E90-86CC-1D7F1D135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42457-86B4-4D20-B81D-2E7793E01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D7470-EECA-423B-8A84-707791DFD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E1315-356F-4456-B3D2-49AD35811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A79D4-1A4A-4676-AC42-47136DD95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BB7D8-291C-4B54-AC7B-3E757A0FD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4C18C-9FFD-4E1F-933E-12C294361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8D888EB-CCAE-42E7-8513-DBB8A6542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oleObject" Target="../embeddings/oleObject68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0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SAT Prep: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Solving Rational Equations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Goals:  To solve problems involving rational </a:t>
            </a:r>
            <a:r>
              <a:rPr lang="en-US" dirty="0" smtClean="0"/>
              <a:t>expressions (equations that have variables in the denominator)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pPr eaLnBrk="1" hangingPunct="1"/>
            <a:r>
              <a:rPr lang="en-US" smtClean="0"/>
              <a:t>Solve for x: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2976563" y="950913"/>
          <a:ext cx="3271837" cy="1609725"/>
        </p:xfrm>
        <a:graphic>
          <a:graphicData uri="http://schemas.openxmlformats.org/presentationml/2006/ole">
            <p:oleObj spid="_x0000_s6146" name="Equation" r:id="rId4" imgW="850680" imgH="419040" progId="Equation.3">
              <p:embed/>
            </p:oleObj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2286000" y="3886200"/>
          <a:ext cx="1655763" cy="828675"/>
        </p:xfrm>
        <a:graphic>
          <a:graphicData uri="http://schemas.openxmlformats.org/presentationml/2006/ole">
            <p:oleObj spid="_x0000_s6147" name="Equation" r:id="rId5" imgW="355320" imgH="177480" progId="Equation.3">
              <p:embed/>
            </p:oleObj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3657600" y="2819400"/>
          <a:ext cx="1951038" cy="947738"/>
        </p:xfrm>
        <a:graphic>
          <a:graphicData uri="http://schemas.openxmlformats.org/presentationml/2006/ole">
            <p:oleObj spid="_x0000_s6148" name="Equation" r:id="rId6" imgW="419040" imgH="203040" progId="Equation.3">
              <p:embed/>
            </p:oleObj>
          </a:graphicData>
        </a:graphic>
      </p:graphicFrame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4289425" y="3886200"/>
          <a:ext cx="2070100" cy="828675"/>
        </p:xfrm>
        <a:graphic>
          <a:graphicData uri="http://schemas.openxmlformats.org/presentationml/2006/ole">
            <p:oleObj spid="_x0000_s6149" name="Equation" r:id="rId7" imgW="444240" imgH="177480" progId="Equation.3">
              <p:embed/>
            </p:oleObj>
          </a:graphicData>
        </a:graphic>
      </p:graphicFrame>
      <p:sp>
        <p:nvSpPr>
          <p:cNvPr id="34828" name="Freeform 12"/>
          <p:cNvSpPr>
            <a:spLocks/>
          </p:cNvSpPr>
          <p:nvPr/>
        </p:nvSpPr>
        <p:spPr bwMode="auto">
          <a:xfrm>
            <a:off x="6443663" y="1773238"/>
            <a:ext cx="1573212" cy="2613025"/>
          </a:xfrm>
          <a:custGeom>
            <a:avLst/>
            <a:gdLst>
              <a:gd name="T0" fmla="*/ 0 w 991"/>
              <a:gd name="T1" fmla="*/ 1646 h 1646"/>
              <a:gd name="T2" fmla="*/ 162 w 991"/>
              <a:gd name="T3" fmla="*/ 1592 h 1646"/>
              <a:gd name="T4" fmla="*/ 252 w 991"/>
              <a:gd name="T5" fmla="*/ 1565 h 1646"/>
              <a:gd name="T6" fmla="*/ 378 w 991"/>
              <a:gd name="T7" fmla="*/ 1511 h 1646"/>
              <a:gd name="T8" fmla="*/ 468 w 991"/>
              <a:gd name="T9" fmla="*/ 1457 h 1646"/>
              <a:gd name="T10" fmla="*/ 621 w 991"/>
              <a:gd name="T11" fmla="*/ 1349 h 1646"/>
              <a:gd name="T12" fmla="*/ 756 w 991"/>
              <a:gd name="T13" fmla="*/ 1214 h 1646"/>
              <a:gd name="T14" fmla="*/ 783 w 991"/>
              <a:gd name="T15" fmla="*/ 1187 h 1646"/>
              <a:gd name="T16" fmla="*/ 810 w 991"/>
              <a:gd name="T17" fmla="*/ 1160 h 1646"/>
              <a:gd name="T18" fmla="*/ 891 w 991"/>
              <a:gd name="T19" fmla="*/ 728 h 1646"/>
              <a:gd name="T20" fmla="*/ 864 w 991"/>
              <a:gd name="T21" fmla="*/ 134 h 1646"/>
              <a:gd name="T22" fmla="*/ 63 w 991"/>
              <a:gd name="T23" fmla="*/ 80 h 1646"/>
              <a:gd name="T24" fmla="*/ 54 w 991"/>
              <a:gd name="T25" fmla="*/ 35 h 1646"/>
              <a:gd name="T26" fmla="*/ 9 w 991"/>
              <a:gd name="T27" fmla="*/ 53 h 164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91"/>
              <a:gd name="T43" fmla="*/ 0 h 1646"/>
              <a:gd name="T44" fmla="*/ 991 w 991"/>
              <a:gd name="T45" fmla="*/ 1646 h 164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91" h="1646">
                <a:moveTo>
                  <a:pt x="0" y="1646"/>
                </a:moveTo>
                <a:cubicBezTo>
                  <a:pt x="54" y="1628"/>
                  <a:pt x="107" y="1603"/>
                  <a:pt x="162" y="1592"/>
                </a:cubicBezTo>
                <a:cubicBezTo>
                  <a:pt x="286" y="1530"/>
                  <a:pt x="88" y="1625"/>
                  <a:pt x="252" y="1565"/>
                </a:cubicBezTo>
                <a:cubicBezTo>
                  <a:pt x="300" y="1547"/>
                  <a:pt x="326" y="1521"/>
                  <a:pt x="378" y="1511"/>
                </a:cubicBezTo>
                <a:cubicBezTo>
                  <a:pt x="406" y="1483"/>
                  <a:pt x="430" y="1470"/>
                  <a:pt x="468" y="1457"/>
                </a:cubicBezTo>
                <a:cubicBezTo>
                  <a:pt x="512" y="1413"/>
                  <a:pt x="561" y="1369"/>
                  <a:pt x="621" y="1349"/>
                </a:cubicBezTo>
                <a:cubicBezTo>
                  <a:pt x="666" y="1304"/>
                  <a:pt x="711" y="1259"/>
                  <a:pt x="756" y="1214"/>
                </a:cubicBezTo>
                <a:cubicBezTo>
                  <a:pt x="765" y="1205"/>
                  <a:pt x="774" y="1196"/>
                  <a:pt x="783" y="1187"/>
                </a:cubicBezTo>
                <a:cubicBezTo>
                  <a:pt x="792" y="1178"/>
                  <a:pt x="810" y="1160"/>
                  <a:pt x="810" y="1160"/>
                </a:cubicBezTo>
                <a:cubicBezTo>
                  <a:pt x="856" y="1021"/>
                  <a:pt x="867" y="872"/>
                  <a:pt x="891" y="728"/>
                </a:cubicBezTo>
                <a:cubicBezTo>
                  <a:pt x="900" y="589"/>
                  <a:pt x="991" y="166"/>
                  <a:pt x="864" y="134"/>
                </a:cubicBezTo>
                <a:cubicBezTo>
                  <a:pt x="664" y="0"/>
                  <a:pt x="74" y="80"/>
                  <a:pt x="63" y="80"/>
                </a:cubicBezTo>
                <a:cubicBezTo>
                  <a:pt x="71" y="68"/>
                  <a:pt x="106" y="35"/>
                  <a:pt x="54" y="35"/>
                </a:cubicBezTo>
                <a:cubicBezTo>
                  <a:pt x="38" y="35"/>
                  <a:pt x="9" y="53"/>
                  <a:pt x="9" y="53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685800" y="5410200"/>
            <a:ext cx="7543800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accent2"/>
                </a:solidFill>
                <a:latin typeface="Albertus Medium" pitchFamily="34" charset="0"/>
              </a:rPr>
              <a:t>-2 is an </a:t>
            </a:r>
            <a:r>
              <a:rPr lang="en-US" sz="4000" u="sng">
                <a:solidFill>
                  <a:schemeClr val="accent2"/>
                </a:solidFill>
                <a:latin typeface="Albertus Medium" pitchFamily="34" charset="0"/>
              </a:rPr>
              <a:t>extraneous</a:t>
            </a:r>
            <a:r>
              <a:rPr lang="en-US" sz="4000">
                <a:solidFill>
                  <a:schemeClr val="accent2"/>
                </a:solidFill>
                <a:latin typeface="Albertus Medium" pitchFamily="34" charset="0"/>
              </a:rPr>
              <a:t>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 animBg="1"/>
      <p:bldP spid="3482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pPr eaLnBrk="1" hangingPunct="1"/>
            <a:r>
              <a:rPr lang="en-US" smtClean="0"/>
              <a:t>Solve for x: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2976563" y="950913"/>
          <a:ext cx="3271837" cy="1609725"/>
        </p:xfrm>
        <a:graphic>
          <a:graphicData uri="http://schemas.openxmlformats.org/presentationml/2006/ole">
            <p:oleObj spid="_x0000_s7170" name="Equation" r:id="rId4" imgW="850680" imgH="419040" progId="Equation.3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2286000" y="3886200"/>
          <a:ext cx="1655763" cy="828675"/>
        </p:xfrm>
        <a:graphic>
          <a:graphicData uri="http://schemas.openxmlformats.org/presentationml/2006/ole">
            <p:oleObj spid="_x0000_s7171" name="Equation" r:id="rId5" imgW="355320" imgH="177480" progId="Equation.3">
              <p:embed/>
            </p:oleObj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3657600" y="2819400"/>
          <a:ext cx="1951038" cy="947738"/>
        </p:xfrm>
        <a:graphic>
          <a:graphicData uri="http://schemas.openxmlformats.org/presentationml/2006/ole">
            <p:oleObj spid="_x0000_s7172" name="Equation" r:id="rId6" imgW="419040" imgH="203040" progId="Equation.3">
              <p:embed/>
            </p:oleObj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4289425" y="3886200"/>
          <a:ext cx="2070100" cy="828675"/>
        </p:xfrm>
        <a:graphic>
          <a:graphicData uri="http://schemas.openxmlformats.org/presentationml/2006/ole">
            <p:oleObj spid="_x0000_s7173" name="Equation" r:id="rId7" imgW="444240" imgH="177480" progId="Equation.3">
              <p:embed/>
            </p:oleObj>
          </a:graphicData>
        </a:graphic>
      </p:graphicFrame>
      <p:sp>
        <p:nvSpPr>
          <p:cNvPr id="45063" name="Freeform 7"/>
          <p:cNvSpPr>
            <a:spLocks/>
          </p:cNvSpPr>
          <p:nvPr/>
        </p:nvSpPr>
        <p:spPr bwMode="auto">
          <a:xfrm>
            <a:off x="6443663" y="1773238"/>
            <a:ext cx="1573212" cy="2613025"/>
          </a:xfrm>
          <a:custGeom>
            <a:avLst/>
            <a:gdLst>
              <a:gd name="T0" fmla="*/ 0 w 991"/>
              <a:gd name="T1" fmla="*/ 1646 h 1646"/>
              <a:gd name="T2" fmla="*/ 162 w 991"/>
              <a:gd name="T3" fmla="*/ 1592 h 1646"/>
              <a:gd name="T4" fmla="*/ 252 w 991"/>
              <a:gd name="T5" fmla="*/ 1565 h 1646"/>
              <a:gd name="T6" fmla="*/ 378 w 991"/>
              <a:gd name="T7" fmla="*/ 1511 h 1646"/>
              <a:gd name="T8" fmla="*/ 468 w 991"/>
              <a:gd name="T9" fmla="*/ 1457 h 1646"/>
              <a:gd name="T10" fmla="*/ 621 w 991"/>
              <a:gd name="T11" fmla="*/ 1349 h 1646"/>
              <a:gd name="T12" fmla="*/ 756 w 991"/>
              <a:gd name="T13" fmla="*/ 1214 h 1646"/>
              <a:gd name="T14" fmla="*/ 783 w 991"/>
              <a:gd name="T15" fmla="*/ 1187 h 1646"/>
              <a:gd name="T16" fmla="*/ 810 w 991"/>
              <a:gd name="T17" fmla="*/ 1160 h 1646"/>
              <a:gd name="T18" fmla="*/ 891 w 991"/>
              <a:gd name="T19" fmla="*/ 728 h 1646"/>
              <a:gd name="T20" fmla="*/ 864 w 991"/>
              <a:gd name="T21" fmla="*/ 134 h 1646"/>
              <a:gd name="T22" fmla="*/ 63 w 991"/>
              <a:gd name="T23" fmla="*/ 80 h 1646"/>
              <a:gd name="T24" fmla="*/ 54 w 991"/>
              <a:gd name="T25" fmla="*/ 35 h 1646"/>
              <a:gd name="T26" fmla="*/ 9 w 991"/>
              <a:gd name="T27" fmla="*/ 53 h 164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91"/>
              <a:gd name="T43" fmla="*/ 0 h 1646"/>
              <a:gd name="T44" fmla="*/ 991 w 991"/>
              <a:gd name="T45" fmla="*/ 1646 h 164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91" h="1646">
                <a:moveTo>
                  <a:pt x="0" y="1646"/>
                </a:moveTo>
                <a:cubicBezTo>
                  <a:pt x="54" y="1628"/>
                  <a:pt x="107" y="1603"/>
                  <a:pt x="162" y="1592"/>
                </a:cubicBezTo>
                <a:cubicBezTo>
                  <a:pt x="286" y="1530"/>
                  <a:pt x="88" y="1625"/>
                  <a:pt x="252" y="1565"/>
                </a:cubicBezTo>
                <a:cubicBezTo>
                  <a:pt x="300" y="1547"/>
                  <a:pt x="326" y="1521"/>
                  <a:pt x="378" y="1511"/>
                </a:cubicBezTo>
                <a:cubicBezTo>
                  <a:pt x="406" y="1483"/>
                  <a:pt x="430" y="1470"/>
                  <a:pt x="468" y="1457"/>
                </a:cubicBezTo>
                <a:cubicBezTo>
                  <a:pt x="512" y="1413"/>
                  <a:pt x="561" y="1369"/>
                  <a:pt x="621" y="1349"/>
                </a:cubicBezTo>
                <a:cubicBezTo>
                  <a:pt x="666" y="1304"/>
                  <a:pt x="711" y="1259"/>
                  <a:pt x="756" y="1214"/>
                </a:cubicBezTo>
                <a:cubicBezTo>
                  <a:pt x="765" y="1205"/>
                  <a:pt x="774" y="1196"/>
                  <a:pt x="783" y="1187"/>
                </a:cubicBezTo>
                <a:cubicBezTo>
                  <a:pt x="792" y="1178"/>
                  <a:pt x="810" y="1160"/>
                  <a:pt x="810" y="1160"/>
                </a:cubicBezTo>
                <a:cubicBezTo>
                  <a:pt x="856" y="1021"/>
                  <a:pt x="867" y="872"/>
                  <a:pt x="891" y="728"/>
                </a:cubicBezTo>
                <a:cubicBezTo>
                  <a:pt x="900" y="589"/>
                  <a:pt x="991" y="166"/>
                  <a:pt x="864" y="134"/>
                </a:cubicBezTo>
                <a:cubicBezTo>
                  <a:pt x="664" y="0"/>
                  <a:pt x="74" y="80"/>
                  <a:pt x="63" y="80"/>
                </a:cubicBezTo>
                <a:cubicBezTo>
                  <a:pt x="71" y="68"/>
                  <a:pt x="106" y="35"/>
                  <a:pt x="54" y="35"/>
                </a:cubicBezTo>
                <a:cubicBezTo>
                  <a:pt x="38" y="35"/>
                  <a:pt x="9" y="53"/>
                  <a:pt x="9" y="53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85800" y="5410200"/>
            <a:ext cx="7543800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accent2"/>
                </a:solidFill>
                <a:latin typeface="Albertus Medium" pitchFamily="34" charset="0"/>
              </a:rPr>
              <a:t>-2 is an </a:t>
            </a:r>
            <a:r>
              <a:rPr lang="en-US" sz="4000" u="sng">
                <a:solidFill>
                  <a:schemeClr val="accent2"/>
                </a:solidFill>
                <a:latin typeface="Albertus Medium" pitchFamily="34" charset="0"/>
              </a:rPr>
              <a:t>extraneous</a:t>
            </a:r>
            <a:r>
              <a:rPr lang="en-US" sz="4000">
                <a:solidFill>
                  <a:schemeClr val="accent2"/>
                </a:solidFill>
                <a:latin typeface="Albertus Medium" pitchFamily="34" charset="0"/>
              </a:rPr>
              <a:t>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/>
      <p:bldP spid="4506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772400" cy="609600"/>
          </a:xfrm>
        </p:spPr>
        <p:txBody>
          <a:bodyPr/>
          <a:lstStyle/>
          <a:p>
            <a:pPr algn="l" eaLnBrk="1" hangingPunct="1"/>
            <a:r>
              <a:rPr lang="en-US" smtClean="0"/>
              <a:t>Cross products: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4002088" y="0"/>
          <a:ext cx="3078162" cy="1511300"/>
        </p:xfrm>
        <a:graphic>
          <a:graphicData uri="http://schemas.openxmlformats.org/presentationml/2006/ole">
            <p:oleObj spid="_x0000_s9218" name="Equation" r:id="rId3" imgW="799920" imgH="393480" progId="Equation.DSMT4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3505200" y="1752600"/>
          <a:ext cx="3841750" cy="828675"/>
        </p:xfrm>
        <a:graphic>
          <a:graphicData uri="http://schemas.openxmlformats.org/presentationml/2006/ole">
            <p:oleObj spid="_x0000_s9219" name="Equation" r:id="rId4" imgW="825480" imgH="177480" progId="Equation.DSMT4">
              <p:embed/>
            </p:oleObj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4419600" y="2743200"/>
          <a:ext cx="1595438" cy="828675"/>
        </p:xfrm>
        <a:graphic>
          <a:graphicData uri="http://schemas.openxmlformats.org/presentationml/2006/ole">
            <p:oleObj spid="_x0000_s9220" name="Equation" r:id="rId5" imgW="3427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772400" cy="609600"/>
          </a:xfrm>
        </p:spPr>
        <p:txBody>
          <a:bodyPr/>
          <a:lstStyle/>
          <a:p>
            <a:pPr algn="l" eaLnBrk="1" hangingPunct="1"/>
            <a:r>
              <a:rPr lang="en-US" smtClean="0"/>
              <a:t>Cross products: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4246563" y="0"/>
          <a:ext cx="2589212" cy="1511300"/>
        </p:xfrm>
        <a:graphic>
          <a:graphicData uri="http://schemas.openxmlformats.org/presentationml/2006/ole">
            <p:oleObj spid="_x0000_s10242" name="Equation" r:id="rId3" imgW="672840" imgH="393480" progId="Equation.DSMT4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3151188" y="1752600"/>
          <a:ext cx="4549775" cy="828675"/>
        </p:xfrm>
        <a:graphic>
          <a:graphicData uri="http://schemas.openxmlformats.org/presentationml/2006/ole">
            <p:oleObj spid="_x0000_s10243" name="Equation" r:id="rId4" imgW="977760" imgH="177480" progId="Equation.DSMT4">
              <p:embed/>
            </p:oleObj>
          </a:graphicData>
        </a:graphic>
      </p:graphicFrame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4267200" y="2667000"/>
          <a:ext cx="2305050" cy="828675"/>
        </p:xfrm>
        <a:graphic>
          <a:graphicData uri="http://schemas.openxmlformats.org/presentationml/2006/ole">
            <p:oleObj spid="_x0000_s10244" name="Equation" r:id="rId5" imgW="495000" imgH="177480" progId="Equation.DSMT4">
              <p:embed/>
            </p:oleObj>
          </a:graphicData>
        </a:graphic>
      </p:graphicFrame>
      <p:graphicFrame>
        <p:nvGraphicFramePr>
          <p:cNvPr id="47119" name="Object 15"/>
          <p:cNvGraphicFramePr>
            <a:graphicFrameLocks noChangeAspect="1"/>
          </p:cNvGraphicFramePr>
          <p:nvPr/>
        </p:nvGraphicFramePr>
        <p:xfrm>
          <a:off x="4495800" y="3657600"/>
          <a:ext cx="2070100" cy="1835150"/>
        </p:xfrm>
        <a:graphic>
          <a:graphicData uri="http://schemas.openxmlformats.org/presentationml/2006/ole">
            <p:oleObj spid="_x0000_s10245" name="Equation" r:id="rId6" imgW="4442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772400" cy="609600"/>
          </a:xfrm>
        </p:spPr>
        <p:txBody>
          <a:bodyPr/>
          <a:lstStyle/>
          <a:p>
            <a:pPr algn="l" eaLnBrk="1" hangingPunct="1"/>
            <a:r>
              <a:rPr lang="en-US" smtClean="0"/>
              <a:t>Cross products: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4003675" y="0"/>
          <a:ext cx="3076575" cy="1511300"/>
        </p:xfrm>
        <a:graphic>
          <a:graphicData uri="http://schemas.openxmlformats.org/presentationml/2006/ole">
            <p:oleObj spid="_x0000_s11266" name="Equation" r:id="rId3" imgW="799920" imgH="393480" progId="Equation.DSMT4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2209800" y="1524000"/>
          <a:ext cx="3427413" cy="946150"/>
        </p:xfrm>
        <a:graphic>
          <a:graphicData uri="http://schemas.openxmlformats.org/presentationml/2006/ole">
            <p:oleObj spid="_x0000_s11267" name="Equation" r:id="rId4" imgW="736560" imgH="203040" progId="Equation.DSMT4">
              <p:embed/>
            </p:oleObj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5638800" y="1524000"/>
          <a:ext cx="3190875" cy="947738"/>
        </p:xfrm>
        <a:graphic>
          <a:graphicData uri="http://schemas.openxmlformats.org/presentationml/2006/ole">
            <p:oleObj spid="_x0000_s11268" name="Equation" r:id="rId5" imgW="685800" imgH="203040" progId="Equation.DSMT4">
              <p:embed/>
            </p:oleObj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84375" y="2493963"/>
            <a:ext cx="4568825" cy="739775"/>
            <a:chOff x="1585" y="2339"/>
            <a:chExt cx="2247" cy="466"/>
          </a:xfrm>
        </p:grpSpPr>
        <p:graphicFrame>
          <p:nvGraphicFramePr>
            <p:cNvPr id="11275" name="Object 8"/>
            <p:cNvGraphicFramePr>
              <a:graphicFrameLocks noChangeAspect="1"/>
            </p:cNvGraphicFramePr>
            <p:nvPr/>
          </p:nvGraphicFramePr>
          <p:xfrm>
            <a:off x="1585" y="2339"/>
            <a:ext cx="567" cy="466"/>
          </p:xfrm>
          <a:graphic>
            <a:graphicData uri="http://schemas.openxmlformats.org/presentationml/2006/ole">
              <p:oleObj spid="_x0000_s11275" name="Equation" r:id="rId6" imgW="279360" imgH="228600" progId="Equation.DSMT4">
                <p:embed/>
              </p:oleObj>
            </a:graphicData>
          </a:graphic>
        </p:graphicFrame>
        <p:graphicFrame>
          <p:nvGraphicFramePr>
            <p:cNvPr id="11276" name="Object 9"/>
            <p:cNvGraphicFramePr>
              <a:graphicFrameLocks noChangeAspect="1"/>
            </p:cNvGraphicFramePr>
            <p:nvPr/>
          </p:nvGraphicFramePr>
          <p:xfrm>
            <a:off x="3264" y="2339"/>
            <a:ext cx="568" cy="466"/>
          </p:xfrm>
          <a:graphic>
            <a:graphicData uri="http://schemas.openxmlformats.org/presentationml/2006/ole">
              <p:oleObj spid="_x0000_s11276" name="Equation" r:id="rId7" imgW="279360" imgH="228600" progId="Equation.DSMT4">
                <p:embed/>
              </p:oleObj>
            </a:graphicData>
          </a:graphic>
        </p:graphicFrame>
      </p:grpSp>
      <p:graphicFrame>
        <p:nvGraphicFramePr>
          <p:cNvPr id="49162" name="Object 10"/>
          <p:cNvGraphicFramePr>
            <a:graphicFrameLocks noChangeAspect="1"/>
          </p:cNvGraphicFramePr>
          <p:nvPr/>
        </p:nvGraphicFramePr>
        <p:xfrm>
          <a:off x="3041650" y="3276600"/>
          <a:ext cx="4730750" cy="828675"/>
        </p:xfrm>
        <a:graphic>
          <a:graphicData uri="http://schemas.openxmlformats.org/presentationml/2006/ole">
            <p:oleObj spid="_x0000_s11269" name="Equation" r:id="rId8" imgW="1015920" imgH="177480" progId="Equation.DSMT4">
              <p:embed/>
            </p:oleObj>
          </a:graphicData>
        </a:graphic>
      </p:graphicFrame>
      <p:graphicFrame>
        <p:nvGraphicFramePr>
          <p:cNvPr id="49163" name="Object 11"/>
          <p:cNvGraphicFramePr>
            <a:graphicFrameLocks noChangeAspect="1"/>
          </p:cNvGraphicFramePr>
          <p:nvPr/>
        </p:nvGraphicFramePr>
        <p:xfrm>
          <a:off x="3667125" y="4800600"/>
          <a:ext cx="2898775" cy="828675"/>
        </p:xfrm>
        <a:graphic>
          <a:graphicData uri="http://schemas.openxmlformats.org/presentationml/2006/ole">
            <p:oleObj spid="_x0000_s11270" name="Equation" r:id="rId9" imgW="622080" imgH="177480" progId="Equation.DSMT4">
              <p:embed/>
            </p:oleObj>
          </a:graphicData>
        </a:graphic>
      </p:graphicFrame>
      <p:graphicFrame>
        <p:nvGraphicFramePr>
          <p:cNvPr id="49164" name="Object 12"/>
          <p:cNvGraphicFramePr>
            <a:graphicFrameLocks noChangeAspect="1"/>
          </p:cNvGraphicFramePr>
          <p:nvPr/>
        </p:nvGraphicFramePr>
        <p:xfrm>
          <a:off x="6934200" y="4800600"/>
          <a:ext cx="1716088" cy="1835150"/>
        </p:xfrm>
        <a:graphic>
          <a:graphicData uri="http://schemas.openxmlformats.org/presentationml/2006/ole">
            <p:oleObj spid="_x0000_s11271" name="Equation" r:id="rId10" imgW="368280" imgH="393480" progId="Equation.DSMT4">
              <p:embed/>
            </p:oleObj>
          </a:graphicData>
        </a:graphic>
      </p:graphicFrame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200400" y="4114800"/>
            <a:ext cx="3476625" cy="698500"/>
            <a:chOff x="1573" y="2352"/>
            <a:chExt cx="2272" cy="440"/>
          </a:xfrm>
        </p:grpSpPr>
        <p:graphicFrame>
          <p:nvGraphicFramePr>
            <p:cNvPr id="11273" name="Object 15"/>
            <p:cNvGraphicFramePr>
              <a:graphicFrameLocks noChangeAspect="1"/>
            </p:cNvGraphicFramePr>
            <p:nvPr/>
          </p:nvGraphicFramePr>
          <p:xfrm>
            <a:off x="1573" y="2352"/>
            <a:ext cx="592" cy="440"/>
          </p:xfrm>
          <a:graphic>
            <a:graphicData uri="http://schemas.openxmlformats.org/presentationml/2006/ole">
              <p:oleObj spid="_x0000_s11273" name="Equation" r:id="rId11" imgW="291960" imgH="215640" progId="Equation.DSMT4">
                <p:embed/>
              </p:oleObj>
            </a:graphicData>
          </a:graphic>
        </p:graphicFrame>
        <p:graphicFrame>
          <p:nvGraphicFramePr>
            <p:cNvPr id="11274" name="Object 16"/>
            <p:cNvGraphicFramePr>
              <a:graphicFrameLocks noChangeAspect="1"/>
            </p:cNvGraphicFramePr>
            <p:nvPr/>
          </p:nvGraphicFramePr>
          <p:xfrm>
            <a:off x="3252" y="2352"/>
            <a:ext cx="593" cy="440"/>
          </p:xfrm>
          <a:graphic>
            <a:graphicData uri="http://schemas.openxmlformats.org/presentationml/2006/ole">
              <p:oleObj spid="_x0000_s11274" name="Equation" r:id="rId12" imgW="291960" imgH="215640" progId="Equation.DSMT4">
                <p:embed/>
              </p:oleObj>
            </a:graphicData>
          </a:graphic>
        </p:graphicFrame>
      </p:grpSp>
      <p:graphicFrame>
        <p:nvGraphicFramePr>
          <p:cNvPr id="49169" name="Object 17"/>
          <p:cNvGraphicFramePr>
            <a:graphicFrameLocks noChangeAspect="1"/>
          </p:cNvGraphicFramePr>
          <p:nvPr/>
        </p:nvGraphicFramePr>
        <p:xfrm>
          <a:off x="4495800" y="5715000"/>
          <a:ext cx="1951038" cy="828675"/>
        </p:xfrm>
        <a:graphic>
          <a:graphicData uri="http://schemas.openxmlformats.org/presentationml/2006/ole">
            <p:oleObj spid="_x0000_s11272" name="Equation" r:id="rId13" imgW="41904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Assignment:</a:t>
            </a:r>
            <a:br>
              <a:rPr lang="en-US" smtClean="0"/>
            </a:br>
            <a:r>
              <a:rPr lang="en-US" smtClean="0"/>
              <a:t>Page 453</a:t>
            </a:r>
            <a:br>
              <a:rPr lang="en-US" smtClean="0"/>
            </a:br>
            <a:r>
              <a:rPr lang="en-US" smtClean="0"/>
              <a:t># (2-24) even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Steps to </a:t>
            </a:r>
            <a:r>
              <a:rPr lang="en-US" dirty="0" smtClean="0"/>
              <a:t>solve SAT </a:t>
            </a:r>
            <a:r>
              <a:rPr lang="en-US" dirty="0" smtClean="0"/>
              <a:t>Rational Equations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800" dirty="0" smtClean="0"/>
              <a:t>If you see one fraction equal another fraction (which is a </a:t>
            </a:r>
            <a:r>
              <a:rPr lang="en-US" sz="2800" dirty="0" smtClean="0">
                <a:solidFill>
                  <a:srgbClr val="FF0000"/>
                </a:solidFill>
              </a:rPr>
              <a:t>popular SAT </a:t>
            </a:r>
            <a:r>
              <a:rPr lang="en-US" sz="2800" dirty="0" smtClean="0"/>
              <a:t>format for rational equations) all you have to do is </a:t>
            </a:r>
            <a:r>
              <a:rPr lang="en-US" sz="2800" dirty="0" smtClean="0">
                <a:solidFill>
                  <a:srgbClr val="FF0000"/>
                </a:solidFill>
              </a:rPr>
              <a:t>CROSS – MULTIPLY!!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800" dirty="0" smtClean="0"/>
              <a:t>But remember, you will often be asked to do something with your value that you solve for!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800" dirty="0" smtClean="0"/>
              <a:t>For example, if 5x + 7 = -3, what does </a:t>
            </a:r>
            <a:r>
              <a:rPr lang="en-US" sz="2800" dirty="0" smtClean="0">
                <a:solidFill>
                  <a:srgbClr val="FF0000"/>
                </a:solidFill>
              </a:rPr>
              <a:t>6x</a:t>
            </a:r>
            <a:r>
              <a:rPr lang="en-US" sz="2800" dirty="0" smtClean="0"/>
              <a:t> equal?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Extraneous Solutions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both sides of the equation are mult by a variable, the equation is transformed into a new equation and may have an extra solution. </a:t>
            </a:r>
          </a:p>
          <a:p>
            <a:pPr eaLnBrk="1" hangingPunct="1"/>
            <a:r>
              <a:rPr lang="en-US" smtClean="0"/>
              <a:t>Check each solution in the original rational equation</a:t>
            </a:r>
          </a:p>
          <a:p>
            <a:pPr eaLnBrk="1" hangingPunct="1"/>
            <a:r>
              <a:rPr lang="en-US" smtClean="0"/>
              <a:t>Make sure that your answer does not make the denominator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Solving Rational Equations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667000"/>
            <a:ext cx="7086600" cy="1143000"/>
          </a:xfrm>
          <a:ln w="57150">
            <a:solidFill>
              <a:srgbClr val="009900"/>
            </a:solidFill>
          </a:ln>
        </p:spPr>
        <p:txBody>
          <a:bodyPr/>
          <a:lstStyle/>
          <a:p>
            <a:pPr eaLnBrk="1" hangingPunct="1"/>
            <a:r>
              <a:rPr lang="en-US" sz="3600" smtClean="0"/>
              <a:t>Multiply both sides of the equation by the </a:t>
            </a:r>
            <a:r>
              <a:rPr lang="en-US" sz="3600" smtClean="0">
                <a:solidFill>
                  <a:schemeClr val="accent2"/>
                </a:solidFill>
                <a:latin typeface="Albertus Medium" pitchFamily="34" charset="0"/>
              </a:rPr>
              <a:t>LCM</a:t>
            </a:r>
            <a:r>
              <a:rPr lang="en-US" sz="3600" smtClean="0"/>
              <a:t> of the denominators.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048000" y="990600"/>
          <a:ext cx="2298700" cy="1425575"/>
        </p:xfrm>
        <a:graphic>
          <a:graphicData uri="http://schemas.openxmlformats.org/presentationml/2006/ole">
            <p:oleObj spid="_x0000_s1026" name="Equation" r:id="rId4" imgW="634680" imgH="393480" progId="Equation.3">
              <p:embed/>
            </p:oleObj>
          </a:graphicData>
        </a:graphic>
      </p:graphicFrame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85800" y="4038600"/>
            <a:ext cx="7467600" cy="1066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chemeClr val="accent2"/>
                </a:solidFill>
                <a:latin typeface="Albertus Medium" pitchFamily="34" charset="0"/>
              </a:rPr>
              <a:t>Least Common Multiple</a:t>
            </a:r>
            <a:r>
              <a:rPr lang="en-US" sz="3200" b="1">
                <a:solidFill>
                  <a:schemeClr val="accent2"/>
                </a:solidFill>
                <a:latin typeface="Albertus Medium" pitchFamily="34" charset="0"/>
              </a:rPr>
              <a:t>: Each factor raised to the greatest exponent.</a:t>
            </a: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914400" y="1066800"/>
          <a:ext cx="2206625" cy="781050"/>
        </p:xfrm>
        <a:graphic>
          <a:graphicData uri="http://schemas.openxmlformats.org/presentationml/2006/ole">
            <p:oleObj spid="_x0000_s1027" name="Equation" r:id="rId5" imgW="609480" imgH="215640" progId="Equation.3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4648200" y="5105400"/>
          <a:ext cx="4230688" cy="1019175"/>
        </p:xfrm>
        <a:graphic>
          <a:graphicData uri="http://schemas.openxmlformats.org/presentationml/2006/ole">
            <p:oleObj spid="_x0000_s1028" name="Equation" r:id="rId6" imgW="1054080" imgH="253800" progId="Equation.DSMT4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5638800" y="1066800"/>
          <a:ext cx="2206625" cy="781050"/>
        </p:xfrm>
        <a:graphic>
          <a:graphicData uri="http://schemas.openxmlformats.org/presentationml/2006/ole">
            <p:oleObj spid="_x0000_s1029" name="Equation" r:id="rId7" imgW="609480" imgH="215640" progId="Equation.3">
              <p:embed/>
            </p:oleObj>
          </a:graphicData>
        </a:graphic>
      </p:graphicFrame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914400" y="1219200"/>
            <a:ext cx="381000" cy="457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3048000" y="1981200"/>
            <a:ext cx="457200" cy="304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6248400" y="1143000"/>
            <a:ext cx="152400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4191000" y="1981200"/>
            <a:ext cx="1219200" cy="304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762000" y="5105400"/>
          <a:ext cx="2114550" cy="642938"/>
        </p:xfrm>
        <a:graphic>
          <a:graphicData uri="http://schemas.openxmlformats.org/presentationml/2006/ole">
            <p:oleObj spid="_x0000_s1030" name="Equation" r:id="rId8" imgW="583920" imgH="177480" progId="Equation.3">
              <p:embed/>
            </p:oleObj>
          </a:graphicData>
        </a:graphic>
      </p:graphicFrame>
      <p:graphicFrame>
        <p:nvGraphicFramePr>
          <p:cNvPr id="28686" name="Object 14"/>
          <p:cNvGraphicFramePr>
            <a:graphicFrameLocks noChangeAspect="1"/>
          </p:cNvGraphicFramePr>
          <p:nvPr/>
        </p:nvGraphicFramePr>
        <p:xfrm>
          <a:off x="1014413" y="5943600"/>
          <a:ext cx="1609725" cy="642938"/>
        </p:xfrm>
        <a:graphic>
          <a:graphicData uri="http://schemas.openxmlformats.org/presentationml/2006/ole">
            <p:oleObj spid="_x0000_s1031" name="Equation" r:id="rId9" imgW="444240" imgH="177480" progId="Equation.3">
              <p:embed/>
            </p:oleObj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2895600" y="6019800"/>
          <a:ext cx="1289050" cy="642938"/>
        </p:xfrm>
        <a:graphic>
          <a:graphicData uri="http://schemas.openxmlformats.org/presentationml/2006/ole">
            <p:oleObj spid="_x0000_s1032" name="Equation" r:id="rId10" imgW="3553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nimBg="1" autoUpdateAnimBg="0"/>
      <p:bldP spid="28677" grpId="0" autoUpdateAnimBg="0"/>
      <p:bldP spid="28681" grpId="0" animBg="1"/>
      <p:bldP spid="28682" grpId="0" animBg="1"/>
      <p:bldP spid="28683" grpId="0" animBg="1"/>
      <p:bldP spid="286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pPr eaLnBrk="1" hangingPunct="1"/>
            <a:r>
              <a:rPr lang="en-US" smtClean="0"/>
              <a:t>Solve for x: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447800" y="762000"/>
          <a:ext cx="2178050" cy="1227138"/>
        </p:xfrm>
        <a:graphic>
          <a:graphicData uri="http://schemas.openxmlformats.org/presentationml/2006/ole">
            <p:oleObj spid="_x0000_s2050" name="Equation" r:id="rId3" imgW="698400" imgH="393480" progId="Equation.3">
              <p:embed/>
            </p:oleObj>
          </a:graphicData>
        </a:graphic>
      </p:graphicFrame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105400" y="1066800"/>
            <a:ext cx="3962400" cy="6604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Albertus Medium" pitchFamily="34" charset="0"/>
              </a:rPr>
              <a:t>LCM =</a:t>
            </a:r>
          </a:p>
        </p:txBody>
      </p:sp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381000" y="2851150"/>
          <a:ext cx="3124200" cy="715963"/>
        </p:xfrm>
        <a:graphic>
          <a:graphicData uri="http://schemas.openxmlformats.org/presentationml/2006/ole">
            <p:oleObj spid="_x0000_s2051" name="Equation" r:id="rId4" imgW="774360" imgH="177480" progId="Equation.3">
              <p:embed/>
            </p:oleObj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1524000" y="3733800"/>
          <a:ext cx="1625600" cy="1398588"/>
        </p:xfrm>
        <a:graphic>
          <a:graphicData uri="http://schemas.openxmlformats.org/presentationml/2006/ole">
            <p:oleObj spid="_x0000_s2052" name="Equation" r:id="rId5" imgW="457200" imgH="393480" progId="Equation.3">
              <p:embed/>
            </p:oleObj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1447800" y="1905000"/>
          <a:ext cx="566738" cy="606425"/>
        </p:xfrm>
        <a:graphic>
          <a:graphicData uri="http://schemas.openxmlformats.org/presentationml/2006/ole">
            <p:oleObj spid="_x0000_s2053" name="Equation" r:id="rId6" imgW="177480" imgH="190440" progId="Equation.DSMT4">
              <p:embed/>
            </p:oleObj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2209800" y="1981200"/>
          <a:ext cx="527050" cy="606425"/>
        </p:xfrm>
        <a:graphic>
          <a:graphicData uri="http://schemas.openxmlformats.org/presentationml/2006/ole">
            <p:oleObj spid="_x0000_s2054" name="Equation" r:id="rId7" imgW="164880" imgH="190440" progId="Equation.DSMT4">
              <p:embed/>
            </p:oleObj>
          </a:graphicData>
        </a:graphic>
      </p:graphicFrame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6781800" y="1066800"/>
          <a:ext cx="2108200" cy="647700"/>
        </p:xfrm>
        <a:graphic>
          <a:graphicData uri="http://schemas.openxmlformats.org/presentationml/2006/ole">
            <p:oleObj spid="_x0000_s2055" name="Equation" r:id="rId8" imgW="660240" imgH="203040" progId="Equation.DSMT4">
              <p:embed/>
            </p:oleObj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46088" y="609600"/>
            <a:ext cx="2252662" cy="1470025"/>
            <a:chOff x="281" y="384"/>
            <a:chExt cx="1419" cy="926"/>
          </a:xfrm>
        </p:grpSpPr>
        <p:grpSp>
          <p:nvGrpSpPr>
            <p:cNvPr id="2062" name="Group 8"/>
            <p:cNvGrpSpPr>
              <a:grpSpLocks/>
            </p:cNvGrpSpPr>
            <p:nvPr/>
          </p:nvGrpSpPr>
          <p:grpSpPr bwMode="auto">
            <a:xfrm>
              <a:off x="768" y="384"/>
              <a:ext cx="932" cy="926"/>
              <a:chOff x="292" y="388"/>
              <a:chExt cx="932" cy="926"/>
            </a:xfrm>
          </p:grpSpPr>
          <p:sp>
            <p:nvSpPr>
              <p:cNvPr id="2063" name="Freeform 6"/>
              <p:cNvSpPr>
                <a:spLocks/>
              </p:cNvSpPr>
              <p:nvPr/>
            </p:nvSpPr>
            <p:spPr bwMode="auto">
              <a:xfrm>
                <a:off x="292" y="414"/>
                <a:ext cx="257" cy="891"/>
              </a:xfrm>
              <a:custGeom>
                <a:avLst/>
                <a:gdLst>
                  <a:gd name="T0" fmla="*/ 257 w 257"/>
                  <a:gd name="T1" fmla="*/ 0 h 891"/>
                  <a:gd name="T2" fmla="*/ 158 w 257"/>
                  <a:gd name="T3" fmla="*/ 63 h 891"/>
                  <a:gd name="T4" fmla="*/ 122 w 257"/>
                  <a:gd name="T5" fmla="*/ 117 h 891"/>
                  <a:gd name="T6" fmla="*/ 77 w 257"/>
                  <a:gd name="T7" fmla="*/ 171 h 891"/>
                  <a:gd name="T8" fmla="*/ 77 w 257"/>
                  <a:gd name="T9" fmla="*/ 702 h 891"/>
                  <a:gd name="T10" fmla="*/ 158 w 257"/>
                  <a:gd name="T11" fmla="*/ 837 h 891"/>
                  <a:gd name="T12" fmla="*/ 230 w 257"/>
                  <a:gd name="T13" fmla="*/ 891 h 8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7"/>
                  <a:gd name="T22" fmla="*/ 0 h 891"/>
                  <a:gd name="T23" fmla="*/ 257 w 257"/>
                  <a:gd name="T24" fmla="*/ 891 h 89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7" h="891">
                    <a:moveTo>
                      <a:pt x="257" y="0"/>
                    </a:moveTo>
                    <a:cubicBezTo>
                      <a:pt x="235" y="34"/>
                      <a:pt x="197" y="50"/>
                      <a:pt x="158" y="63"/>
                    </a:cubicBezTo>
                    <a:cubicBezTo>
                      <a:pt x="72" y="149"/>
                      <a:pt x="174" y="39"/>
                      <a:pt x="122" y="117"/>
                    </a:cubicBezTo>
                    <a:cubicBezTo>
                      <a:pt x="109" y="136"/>
                      <a:pt x="90" y="152"/>
                      <a:pt x="77" y="171"/>
                    </a:cubicBezTo>
                    <a:cubicBezTo>
                      <a:pt x="50" y="336"/>
                      <a:pt x="0" y="547"/>
                      <a:pt x="77" y="702"/>
                    </a:cubicBezTo>
                    <a:cubicBezTo>
                      <a:pt x="100" y="748"/>
                      <a:pt x="130" y="795"/>
                      <a:pt x="158" y="837"/>
                    </a:cubicBezTo>
                    <a:cubicBezTo>
                      <a:pt x="178" y="868"/>
                      <a:pt x="206" y="867"/>
                      <a:pt x="230" y="891"/>
                    </a:cubicBezTo>
                  </a:path>
                </a:pathLst>
              </a:custGeom>
              <a:noFill/>
              <a:ln w="508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7"/>
              <p:cNvSpPr>
                <a:spLocks/>
              </p:cNvSpPr>
              <p:nvPr/>
            </p:nvSpPr>
            <p:spPr bwMode="auto">
              <a:xfrm>
                <a:off x="1035" y="388"/>
                <a:ext cx="189" cy="926"/>
              </a:xfrm>
              <a:custGeom>
                <a:avLst/>
                <a:gdLst>
                  <a:gd name="T0" fmla="*/ 81 w 189"/>
                  <a:gd name="T1" fmla="*/ 8 h 926"/>
                  <a:gd name="T2" fmla="*/ 117 w 189"/>
                  <a:gd name="T3" fmla="*/ 44 h 926"/>
                  <a:gd name="T4" fmla="*/ 144 w 189"/>
                  <a:gd name="T5" fmla="*/ 62 h 926"/>
                  <a:gd name="T6" fmla="*/ 189 w 189"/>
                  <a:gd name="T7" fmla="*/ 287 h 926"/>
                  <a:gd name="T8" fmla="*/ 90 w 189"/>
                  <a:gd name="T9" fmla="*/ 719 h 926"/>
                  <a:gd name="T10" fmla="*/ 36 w 189"/>
                  <a:gd name="T11" fmla="*/ 872 h 926"/>
                  <a:gd name="T12" fmla="*/ 27 w 189"/>
                  <a:gd name="T13" fmla="*/ 899 h 926"/>
                  <a:gd name="T14" fmla="*/ 0 w 189"/>
                  <a:gd name="T15" fmla="*/ 926 h 9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9"/>
                  <a:gd name="T25" fmla="*/ 0 h 926"/>
                  <a:gd name="T26" fmla="*/ 189 w 189"/>
                  <a:gd name="T27" fmla="*/ 926 h 92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9" h="926">
                    <a:moveTo>
                      <a:pt x="81" y="8"/>
                    </a:moveTo>
                    <a:cubicBezTo>
                      <a:pt x="140" y="28"/>
                      <a:pt x="82" y="0"/>
                      <a:pt x="117" y="44"/>
                    </a:cubicBezTo>
                    <a:cubicBezTo>
                      <a:pt x="124" y="52"/>
                      <a:pt x="135" y="56"/>
                      <a:pt x="144" y="62"/>
                    </a:cubicBezTo>
                    <a:cubicBezTo>
                      <a:pt x="177" y="129"/>
                      <a:pt x="178" y="215"/>
                      <a:pt x="189" y="287"/>
                    </a:cubicBezTo>
                    <a:cubicBezTo>
                      <a:pt x="177" y="435"/>
                      <a:pt x="175" y="591"/>
                      <a:pt x="90" y="719"/>
                    </a:cubicBezTo>
                    <a:cubicBezTo>
                      <a:pt x="79" y="773"/>
                      <a:pt x="55" y="820"/>
                      <a:pt x="36" y="872"/>
                    </a:cubicBezTo>
                    <a:cubicBezTo>
                      <a:pt x="33" y="881"/>
                      <a:pt x="32" y="891"/>
                      <a:pt x="27" y="899"/>
                    </a:cubicBezTo>
                    <a:cubicBezTo>
                      <a:pt x="20" y="910"/>
                      <a:pt x="0" y="926"/>
                      <a:pt x="0" y="926"/>
                    </a:cubicBezTo>
                  </a:path>
                </a:pathLst>
              </a:custGeom>
              <a:noFill/>
              <a:ln w="508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058" name="Object 14"/>
            <p:cNvGraphicFramePr>
              <a:graphicFrameLocks noChangeAspect="1"/>
            </p:cNvGraphicFramePr>
            <p:nvPr/>
          </p:nvGraphicFramePr>
          <p:xfrm>
            <a:off x="281" y="432"/>
            <a:ext cx="460" cy="789"/>
          </p:xfrm>
          <a:graphic>
            <a:graphicData uri="http://schemas.openxmlformats.org/presentationml/2006/ole">
              <p:oleObj spid="_x0000_s2058" name="Equation" r:id="rId9" imgW="228600" imgH="393480" progId="Equation.DSMT4">
                <p:embed/>
              </p:oleObj>
            </a:graphicData>
          </a:graphic>
        </p:graphicFrame>
      </p:grpSp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3657600" y="838200"/>
          <a:ext cx="973138" cy="1252538"/>
        </p:xfrm>
        <a:graphic>
          <a:graphicData uri="http://schemas.openxmlformats.org/presentationml/2006/ole">
            <p:oleObj spid="_x0000_s2056" name="Equation" r:id="rId10" imgW="304560" imgH="393480" progId="Equation.DSMT4">
              <p:embed/>
            </p:oleObj>
          </a:graphicData>
        </a:graphic>
      </p:graphicFrame>
      <p:graphicFrame>
        <p:nvGraphicFramePr>
          <p:cNvPr id="30741" name="Object 21"/>
          <p:cNvGraphicFramePr>
            <a:graphicFrameLocks noChangeAspect="1"/>
          </p:cNvGraphicFramePr>
          <p:nvPr/>
        </p:nvGraphicFramePr>
        <p:xfrm>
          <a:off x="3048000" y="1981200"/>
          <a:ext cx="1176338" cy="646113"/>
        </p:xfrm>
        <a:graphic>
          <a:graphicData uri="http://schemas.openxmlformats.org/presentationml/2006/ole">
            <p:oleObj spid="_x0000_s2057" name="Equation" r:id="rId11" imgW="3682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pPr eaLnBrk="1" hangingPunct="1"/>
            <a:r>
              <a:rPr lang="en-US" smtClean="0"/>
              <a:t>Solve for x: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2667000" y="1828800"/>
          <a:ext cx="1900238" cy="1227138"/>
        </p:xfrm>
        <a:graphic>
          <a:graphicData uri="http://schemas.openxmlformats.org/presentationml/2006/ole">
            <p:oleObj spid="_x0000_s3074" name="Equation" r:id="rId3" imgW="609480" imgH="393480" progId="Equation.3">
              <p:embed/>
            </p:oleObj>
          </a:graphicData>
        </a:graphic>
      </p:graphicFrame>
      <p:sp>
        <p:nvSpPr>
          <p:cNvPr id="3082" name="Text Box 4"/>
          <p:cNvSpPr txBox="1">
            <a:spLocks noChangeArrowheads="1"/>
          </p:cNvSpPr>
          <p:nvPr/>
        </p:nvSpPr>
        <p:spPr bwMode="auto">
          <a:xfrm>
            <a:off x="3886200" y="914400"/>
            <a:ext cx="4876800" cy="6604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Albertus Medium" pitchFamily="34" charset="0"/>
              </a:rPr>
              <a:t>LCM =</a:t>
            </a:r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2743200" y="3352800"/>
          <a:ext cx="1182688" cy="650875"/>
        </p:xfrm>
        <a:graphic>
          <a:graphicData uri="http://schemas.openxmlformats.org/presentationml/2006/ole">
            <p:oleObj spid="_x0000_s3075" name="Equation" r:id="rId4" imgW="253800" imgH="139680" progId="Equation.3">
              <p:embed/>
            </p:oleObj>
          </a:graphicData>
        </a:graphic>
      </p:graphicFrame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5638800" y="914400"/>
            <a:ext cx="25146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Albertus Medium" pitchFamily="34" charset="0"/>
              </a:rPr>
              <a:t>(x + 1)(x)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33400" y="2057400"/>
            <a:ext cx="6781800" cy="717550"/>
            <a:chOff x="336" y="1296"/>
            <a:chExt cx="4272" cy="452"/>
          </a:xfrm>
        </p:grpSpPr>
        <p:sp>
          <p:nvSpPr>
            <p:cNvPr id="3092" name="Text Box 11"/>
            <p:cNvSpPr txBox="1">
              <a:spLocks noChangeArrowheads="1"/>
            </p:cNvSpPr>
            <p:nvPr/>
          </p:nvSpPr>
          <p:spPr bwMode="auto">
            <a:xfrm>
              <a:off x="336" y="1344"/>
              <a:ext cx="1680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accent2"/>
                  </a:solidFill>
                  <a:latin typeface="Albertus Medium" pitchFamily="34" charset="0"/>
                </a:rPr>
                <a:t>(x + 1)(x)•</a:t>
              </a:r>
            </a:p>
          </p:txBody>
        </p:sp>
        <p:sp>
          <p:nvSpPr>
            <p:cNvPr id="3093" name="Text Box 12"/>
            <p:cNvSpPr txBox="1">
              <a:spLocks noChangeArrowheads="1"/>
            </p:cNvSpPr>
            <p:nvPr/>
          </p:nvSpPr>
          <p:spPr bwMode="auto">
            <a:xfrm>
              <a:off x="2928" y="1296"/>
              <a:ext cx="1680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accent2"/>
                  </a:solidFill>
                  <a:latin typeface="Albertus Medium" pitchFamily="34" charset="0"/>
                </a:rPr>
                <a:t>•(x + 1)(x)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28600" y="2362200"/>
            <a:ext cx="3429000" cy="533400"/>
            <a:chOff x="144" y="1440"/>
            <a:chExt cx="2160" cy="336"/>
          </a:xfrm>
        </p:grpSpPr>
        <p:sp>
          <p:nvSpPr>
            <p:cNvPr id="3090" name="Line 13"/>
            <p:cNvSpPr>
              <a:spLocks noChangeShapeType="1"/>
            </p:cNvSpPr>
            <p:nvPr/>
          </p:nvSpPr>
          <p:spPr bwMode="auto">
            <a:xfrm>
              <a:off x="144" y="1440"/>
              <a:ext cx="1056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4"/>
            <p:cNvSpPr>
              <a:spLocks noChangeShapeType="1"/>
            </p:cNvSpPr>
            <p:nvPr/>
          </p:nvSpPr>
          <p:spPr bwMode="auto">
            <a:xfrm>
              <a:off x="1680" y="1728"/>
              <a:ext cx="624" cy="4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038600" y="2286000"/>
            <a:ext cx="2743200" cy="609600"/>
            <a:chOff x="2544" y="1440"/>
            <a:chExt cx="1728" cy="384"/>
          </a:xfrm>
        </p:grpSpPr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3936" y="1440"/>
              <a:ext cx="336" cy="24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2544" y="1728"/>
              <a:ext cx="336" cy="9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1762" name="Object 18"/>
          <p:cNvGraphicFramePr>
            <a:graphicFrameLocks noChangeAspect="1"/>
          </p:cNvGraphicFramePr>
          <p:nvPr/>
        </p:nvGraphicFramePr>
        <p:xfrm>
          <a:off x="4038600" y="3276600"/>
          <a:ext cx="2009775" cy="828675"/>
        </p:xfrm>
        <a:graphic>
          <a:graphicData uri="http://schemas.openxmlformats.org/presentationml/2006/ole">
            <p:oleObj spid="_x0000_s3076" name="Equation" r:id="rId5" imgW="431640" imgH="177480" progId="Equation.3">
              <p:embed/>
            </p:oleObj>
          </a:graphicData>
        </a:graphic>
      </p:graphicFrame>
      <p:graphicFrame>
        <p:nvGraphicFramePr>
          <p:cNvPr id="31763" name="Object 19"/>
          <p:cNvGraphicFramePr>
            <a:graphicFrameLocks noChangeAspect="1"/>
          </p:cNvGraphicFramePr>
          <p:nvPr/>
        </p:nvGraphicFramePr>
        <p:xfrm>
          <a:off x="2362200" y="5715000"/>
          <a:ext cx="2187575" cy="828675"/>
        </p:xfrm>
        <a:graphic>
          <a:graphicData uri="http://schemas.openxmlformats.org/presentationml/2006/ole">
            <p:oleObj spid="_x0000_s3077" name="Equation" r:id="rId6" imgW="469800" imgH="177480" progId="Equation.3">
              <p:embed/>
            </p:oleObj>
          </a:graphicData>
        </a:graphic>
      </p:graphicFrame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438400" y="3962400"/>
            <a:ext cx="2578100" cy="696913"/>
            <a:chOff x="1536" y="2496"/>
            <a:chExt cx="1624" cy="439"/>
          </a:xfrm>
        </p:grpSpPr>
        <p:graphicFrame>
          <p:nvGraphicFramePr>
            <p:cNvPr id="3079" name="Object 23"/>
            <p:cNvGraphicFramePr>
              <a:graphicFrameLocks noChangeAspect="1"/>
            </p:cNvGraphicFramePr>
            <p:nvPr/>
          </p:nvGraphicFramePr>
          <p:xfrm>
            <a:off x="1536" y="2496"/>
            <a:ext cx="568" cy="439"/>
          </p:xfrm>
          <a:graphic>
            <a:graphicData uri="http://schemas.openxmlformats.org/presentationml/2006/ole">
              <p:oleObj spid="_x0000_s3079" name="Equation" r:id="rId7" imgW="279360" imgH="215640" progId="Equation.DSMT4">
                <p:embed/>
              </p:oleObj>
            </a:graphicData>
          </a:graphic>
        </p:graphicFrame>
        <p:graphicFrame>
          <p:nvGraphicFramePr>
            <p:cNvPr id="3080" name="Object 24"/>
            <p:cNvGraphicFramePr>
              <a:graphicFrameLocks noChangeAspect="1"/>
            </p:cNvGraphicFramePr>
            <p:nvPr/>
          </p:nvGraphicFramePr>
          <p:xfrm>
            <a:off x="2592" y="2496"/>
            <a:ext cx="568" cy="439"/>
          </p:xfrm>
          <a:graphic>
            <a:graphicData uri="http://schemas.openxmlformats.org/presentationml/2006/ole">
              <p:oleObj spid="_x0000_s3080" name="Equation" r:id="rId8" imgW="279360" imgH="215640" progId="Equation.DSMT4">
                <p:embed/>
              </p:oleObj>
            </a:graphicData>
          </a:graphic>
        </p:graphicFrame>
      </p:grpSp>
      <p:graphicFrame>
        <p:nvGraphicFramePr>
          <p:cNvPr id="31770" name="Object 26"/>
          <p:cNvGraphicFramePr>
            <a:graphicFrameLocks noChangeAspect="1"/>
          </p:cNvGraphicFramePr>
          <p:nvPr/>
        </p:nvGraphicFramePr>
        <p:xfrm>
          <a:off x="2884488" y="4648200"/>
          <a:ext cx="2601912" cy="828675"/>
        </p:xfrm>
        <a:graphic>
          <a:graphicData uri="http://schemas.openxmlformats.org/presentationml/2006/ole">
            <p:oleObj spid="_x0000_s3078" name="Equation" r:id="rId9" imgW="5587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pPr eaLnBrk="1" hangingPunct="1"/>
            <a:r>
              <a:rPr lang="en-US" smtClean="0"/>
              <a:t>Solve for x: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2251075" y="1828800"/>
          <a:ext cx="2732088" cy="1227138"/>
        </p:xfrm>
        <a:graphic>
          <a:graphicData uri="http://schemas.openxmlformats.org/presentationml/2006/ole">
            <p:oleObj spid="_x0000_s4098" name="Equation" r:id="rId3" imgW="876240" imgH="393480" progId="Equation.3">
              <p:embed/>
            </p:oleObj>
          </a:graphicData>
        </a:graphic>
      </p:graphicFrame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886200" y="914400"/>
            <a:ext cx="4876800" cy="6604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Albertus Medium" pitchFamily="34" charset="0"/>
              </a:rPr>
              <a:t>LCM =</a:t>
            </a: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209800" y="3294063"/>
          <a:ext cx="2070100" cy="769937"/>
        </p:xfrm>
        <a:graphic>
          <a:graphicData uri="http://schemas.openxmlformats.org/presentationml/2006/ole">
            <p:oleObj spid="_x0000_s4099" name="Equation" r:id="rId4" imgW="444240" imgH="164880" progId="Equation.3">
              <p:embed/>
            </p:oleObj>
          </a:graphicData>
        </a:graphic>
      </p:graphicFrame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638800" y="914400"/>
            <a:ext cx="25146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Albertus Medium" pitchFamily="34" charset="0"/>
              </a:rPr>
              <a:t>2x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219200" y="2133600"/>
            <a:ext cx="5791200" cy="641350"/>
            <a:chOff x="768" y="1344"/>
            <a:chExt cx="3648" cy="404"/>
          </a:xfrm>
        </p:grpSpPr>
        <p:sp>
          <p:nvSpPr>
            <p:cNvPr id="4109" name="Text Box 7"/>
            <p:cNvSpPr txBox="1">
              <a:spLocks noChangeArrowheads="1"/>
            </p:cNvSpPr>
            <p:nvPr/>
          </p:nvSpPr>
          <p:spPr bwMode="auto">
            <a:xfrm>
              <a:off x="768" y="1344"/>
              <a:ext cx="624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accent2"/>
                  </a:solidFill>
                  <a:latin typeface="Albertus Medium" pitchFamily="34" charset="0"/>
                </a:rPr>
                <a:t>2x•</a:t>
              </a:r>
            </a:p>
          </p:txBody>
        </p:sp>
        <p:sp>
          <p:nvSpPr>
            <p:cNvPr id="4110" name="Text Box 8"/>
            <p:cNvSpPr txBox="1">
              <a:spLocks noChangeArrowheads="1"/>
            </p:cNvSpPr>
            <p:nvPr/>
          </p:nvSpPr>
          <p:spPr bwMode="auto">
            <a:xfrm>
              <a:off x="3168" y="1344"/>
              <a:ext cx="1248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accent2"/>
                  </a:solidFill>
                  <a:latin typeface="Albertus Medium" pitchFamily="34" charset="0"/>
                </a:rPr>
                <a:t>•2x</a:t>
              </a:r>
            </a:p>
          </p:txBody>
        </p:sp>
      </p:grpSp>
      <p:graphicFrame>
        <p:nvGraphicFramePr>
          <p:cNvPr id="32781" name="Object 13"/>
          <p:cNvGraphicFramePr>
            <a:graphicFrameLocks noChangeAspect="1"/>
          </p:cNvGraphicFramePr>
          <p:nvPr/>
        </p:nvGraphicFramePr>
        <p:xfrm>
          <a:off x="4340225" y="3276600"/>
          <a:ext cx="1831975" cy="828675"/>
        </p:xfrm>
        <a:graphic>
          <a:graphicData uri="http://schemas.openxmlformats.org/presentationml/2006/ole">
            <p:oleObj spid="_x0000_s4100" name="Equation" r:id="rId5" imgW="393480" imgH="177480" progId="Equation.3">
              <p:embed/>
            </p:oleObj>
          </a:graphicData>
        </a:graphic>
      </p:graphicFrame>
      <p:graphicFrame>
        <p:nvGraphicFramePr>
          <p:cNvPr id="32782" name="Object 14"/>
          <p:cNvGraphicFramePr>
            <a:graphicFrameLocks noChangeAspect="1"/>
          </p:cNvGraphicFramePr>
          <p:nvPr/>
        </p:nvGraphicFramePr>
        <p:xfrm>
          <a:off x="2971800" y="4495800"/>
          <a:ext cx="2306638" cy="1835150"/>
        </p:xfrm>
        <a:graphic>
          <a:graphicData uri="http://schemas.openxmlformats.org/presentationml/2006/ole">
            <p:oleObj spid="_x0000_s4101" name="Equation" r:id="rId6" imgW="495000" imgH="393480" progId="Equation.3">
              <p:embed/>
            </p:oleObj>
          </a:graphicData>
        </a:graphic>
      </p:graphicFrame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057400" y="1676400"/>
            <a:ext cx="1828800" cy="1470025"/>
            <a:chOff x="292" y="388"/>
            <a:chExt cx="932" cy="926"/>
          </a:xfrm>
        </p:grpSpPr>
        <p:sp>
          <p:nvSpPr>
            <p:cNvPr id="4107" name="Freeform 16"/>
            <p:cNvSpPr>
              <a:spLocks/>
            </p:cNvSpPr>
            <p:nvPr/>
          </p:nvSpPr>
          <p:spPr bwMode="auto">
            <a:xfrm>
              <a:off x="292" y="414"/>
              <a:ext cx="257" cy="891"/>
            </a:xfrm>
            <a:custGeom>
              <a:avLst/>
              <a:gdLst>
                <a:gd name="T0" fmla="*/ 257 w 257"/>
                <a:gd name="T1" fmla="*/ 0 h 891"/>
                <a:gd name="T2" fmla="*/ 158 w 257"/>
                <a:gd name="T3" fmla="*/ 63 h 891"/>
                <a:gd name="T4" fmla="*/ 122 w 257"/>
                <a:gd name="T5" fmla="*/ 117 h 891"/>
                <a:gd name="T6" fmla="*/ 77 w 257"/>
                <a:gd name="T7" fmla="*/ 171 h 891"/>
                <a:gd name="T8" fmla="*/ 77 w 257"/>
                <a:gd name="T9" fmla="*/ 702 h 891"/>
                <a:gd name="T10" fmla="*/ 158 w 257"/>
                <a:gd name="T11" fmla="*/ 837 h 891"/>
                <a:gd name="T12" fmla="*/ 230 w 257"/>
                <a:gd name="T13" fmla="*/ 891 h 8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7"/>
                <a:gd name="T22" fmla="*/ 0 h 891"/>
                <a:gd name="T23" fmla="*/ 257 w 257"/>
                <a:gd name="T24" fmla="*/ 891 h 8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7" h="891">
                  <a:moveTo>
                    <a:pt x="257" y="0"/>
                  </a:moveTo>
                  <a:cubicBezTo>
                    <a:pt x="235" y="34"/>
                    <a:pt x="197" y="50"/>
                    <a:pt x="158" y="63"/>
                  </a:cubicBezTo>
                  <a:cubicBezTo>
                    <a:pt x="72" y="149"/>
                    <a:pt x="174" y="39"/>
                    <a:pt x="122" y="117"/>
                  </a:cubicBezTo>
                  <a:cubicBezTo>
                    <a:pt x="109" y="136"/>
                    <a:pt x="90" y="152"/>
                    <a:pt x="77" y="171"/>
                  </a:cubicBezTo>
                  <a:cubicBezTo>
                    <a:pt x="50" y="336"/>
                    <a:pt x="0" y="547"/>
                    <a:pt x="77" y="702"/>
                  </a:cubicBezTo>
                  <a:cubicBezTo>
                    <a:pt x="100" y="748"/>
                    <a:pt x="130" y="795"/>
                    <a:pt x="158" y="837"/>
                  </a:cubicBezTo>
                  <a:cubicBezTo>
                    <a:pt x="178" y="868"/>
                    <a:pt x="206" y="867"/>
                    <a:pt x="230" y="891"/>
                  </a:cubicBezTo>
                </a:path>
              </a:pathLst>
            </a:custGeom>
            <a:noFill/>
            <a:ln w="508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7"/>
            <p:cNvSpPr>
              <a:spLocks/>
            </p:cNvSpPr>
            <p:nvPr/>
          </p:nvSpPr>
          <p:spPr bwMode="auto">
            <a:xfrm>
              <a:off x="1035" y="388"/>
              <a:ext cx="189" cy="926"/>
            </a:xfrm>
            <a:custGeom>
              <a:avLst/>
              <a:gdLst>
                <a:gd name="T0" fmla="*/ 81 w 189"/>
                <a:gd name="T1" fmla="*/ 8 h 926"/>
                <a:gd name="T2" fmla="*/ 117 w 189"/>
                <a:gd name="T3" fmla="*/ 44 h 926"/>
                <a:gd name="T4" fmla="*/ 144 w 189"/>
                <a:gd name="T5" fmla="*/ 62 h 926"/>
                <a:gd name="T6" fmla="*/ 189 w 189"/>
                <a:gd name="T7" fmla="*/ 287 h 926"/>
                <a:gd name="T8" fmla="*/ 90 w 189"/>
                <a:gd name="T9" fmla="*/ 719 h 926"/>
                <a:gd name="T10" fmla="*/ 36 w 189"/>
                <a:gd name="T11" fmla="*/ 872 h 926"/>
                <a:gd name="T12" fmla="*/ 27 w 189"/>
                <a:gd name="T13" fmla="*/ 899 h 926"/>
                <a:gd name="T14" fmla="*/ 0 w 189"/>
                <a:gd name="T15" fmla="*/ 926 h 9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9"/>
                <a:gd name="T25" fmla="*/ 0 h 926"/>
                <a:gd name="T26" fmla="*/ 189 w 189"/>
                <a:gd name="T27" fmla="*/ 926 h 9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9" h="926">
                  <a:moveTo>
                    <a:pt x="81" y="8"/>
                  </a:moveTo>
                  <a:cubicBezTo>
                    <a:pt x="140" y="28"/>
                    <a:pt x="82" y="0"/>
                    <a:pt x="117" y="44"/>
                  </a:cubicBezTo>
                  <a:cubicBezTo>
                    <a:pt x="124" y="52"/>
                    <a:pt x="135" y="56"/>
                    <a:pt x="144" y="62"/>
                  </a:cubicBezTo>
                  <a:cubicBezTo>
                    <a:pt x="177" y="129"/>
                    <a:pt x="178" y="215"/>
                    <a:pt x="189" y="287"/>
                  </a:cubicBezTo>
                  <a:cubicBezTo>
                    <a:pt x="177" y="435"/>
                    <a:pt x="175" y="591"/>
                    <a:pt x="90" y="719"/>
                  </a:cubicBezTo>
                  <a:cubicBezTo>
                    <a:pt x="79" y="773"/>
                    <a:pt x="55" y="820"/>
                    <a:pt x="36" y="872"/>
                  </a:cubicBezTo>
                  <a:cubicBezTo>
                    <a:pt x="33" y="881"/>
                    <a:pt x="32" y="891"/>
                    <a:pt x="27" y="899"/>
                  </a:cubicBezTo>
                  <a:cubicBezTo>
                    <a:pt x="20" y="910"/>
                    <a:pt x="0" y="926"/>
                    <a:pt x="0" y="926"/>
                  </a:cubicBezTo>
                </a:path>
              </a:pathLst>
            </a:custGeom>
            <a:noFill/>
            <a:ln w="508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153400" cy="1295400"/>
          </a:xfrm>
        </p:spPr>
        <p:txBody>
          <a:bodyPr/>
          <a:lstStyle/>
          <a:p>
            <a:pPr algn="l" eaLnBrk="1" hangingPunct="1"/>
            <a:r>
              <a:rPr lang="en-US" smtClean="0"/>
              <a:t>Cross products</a:t>
            </a:r>
            <a:br>
              <a:rPr lang="en-US" smtClean="0"/>
            </a:br>
            <a:r>
              <a:rPr lang="en-US" smtClean="0"/>
              <a:t>Short cut: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4343400" y="0"/>
          <a:ext cx="2393950" cy="1511300"/>
        </p:xfrm>
        <a:graphic>
          <a:graphicData uri="http://schemas.openxmlformats.org/presentationml/2006/ole">
            <p:oleObj spid="_x0000_s8194" name="Equation" r:id="rId3" imgW="622080" imgH="393480" progId="Equation.DSMT4">
              <p:embed/>
            </p:oleObj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1905000" y="1752600"/>
          <a:ext cx="3073400" cy="1184275"/>
        </p:xfrm>
        <a:graphic>
          <a:graphicData uri="http://schemas.openxmlformats.org/presentationml/2006/ole">
            <p:oleObj spid="_x0000_s8195" name="Equation" r:id="rId4" imgW="660240" imgH="253800" progId="Equation.DSMT4">
              <p:embed/>
            </p:oleObj>
          </a:graphicData>
        </a:graphic>
      </p:graphicFrame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0" y="6156325"/>
            <a:ext cx="7543800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sng">
                <a:solidFill>
                  <a:schemeClr val="accent2"/>
                </a:solidFill>
                <a:latin typeface="Albertus Medium" pitchFamily="34" charset="0"/>
              </a:rPr>
              <a:t>extraneous</a:t>
            </a:r>
            <a:r>
              <a:rPr lang="en-US" sz="4000">
                <a:solidFill>
                  <a:schemeClr val="accent2"/>
                </a:solidFill>
                <a:latin typeface="Albertus Medium" pitchFamily="34" charset="0"/>
              </a:rPr>
              <a:t> solution?</a:t>
            </a:r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 rot="1342413">
            <a:off x="4960938" y="565150"/>
            <a:ext cx="1371600" cy="4572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66">
              <a:alpha val="65097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AutoShape 10"/>
          <p:cNvSpPr>
            <a:spLocks noChangeArrowheads="1"/>
          </p:cNvSpPr>
          <p:nvPr/>
        </p:nvSpPr>
        <p:spPr bwMode="auto">
          <a:xfrm rot="8863531">
            <a:off x="5105400" y="457200"/>
            <a:ext cx="1371600" cy="4572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66">
              <a:alpha val="65097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091" name="Object 11"/>
          <p:cNvGraphicFramePr>
            <a:graphicFrameLocks noChangeAspect="1"/>
          </p:cNvGraphicFramePr>
          <p:nvPr/>
        </p:nvGraphicFramePr>
        <p:xfrm>
          <a:off x="5105400" y="1752600"/>
          <a:ext cx="2424113" cy="1184275"/>
        </p:xfrm>
        <a:graphic>
          <a:graphicData uri="http://schemas.openxmlformats.org/presentationml/2006/ole">
            <p:oleObj spid="_x0000_s8196" name="Equation" r:id="rId5" imgW="520560" imgH="253800" progId="Equation.DSMT4">
              <p:embed/>
            </p:oleObj>
          </a:graphicData>
        </a:graphic>
      </p:graphicFrame>
      <p:graphicFrame>
        <p:nvGraphicFramePr>
          <p:cNvPr id="46092" name="Object 12"/>
          <p:cNvGraphicFramePr>
            <a:graphicFrameLocks noChangeAspect="1"/>
          </p:cNvGraphicFramePr>
          <p:nvPr/>
        </p:nvGraphicFramePr>
        <p:xfrm>
          <a:off x="2514600" y="2971800"/>
          <a:ext cx="4314825" cy="828675"/>
        </p:xfrm>
        <a:graphic>
          <a:graphicData uri="http://schemas.openxmlformats.org/presentationml/2006/ole">
            <p:oleObj spid="_x0000_s8197" name="Equation" r:id="rId6" imgW="927000" imgH="177480" progId="Equation.DSMT4">
              <p:embed/>
            </p:oleObj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514600" y="3733800"/>
            <a:ext cx="3568700" cy="698500"/>
            <a:chOff x="1584" y="2352"/>
            <a:chExt cx="2248" cy="440"/>
          </a:xfrm>
        </p:grpSpPr>
        <p:graphicFrame>
          <p:nvGraphicFramePr>
            <p:cNvPr id="8201" name="Object 13"/>
            <p:cNvGraphicFramePr>
              <a:graphicFrameLocks noChangeAspect="1"/>
            </p:cNvGraphicFramePr>
            <p:nvPr/>
          </p:nvGraphicFramePr>
          <p:xfrm>
            <a:off x="1584" y="2352"/>
            <a:ext cx="568" cy="440"/>
          </p:xfrm>
          <a:graphic>
            <a:graphicData uri="http://schemas.openxmlformats.org/presentationml/2006/ole">
              <p:oleObj spid="_x0000_s8201" name="Equation" r:id="rId7" imgW="279360" imgH="215640" progId="Equation.DSMT4">
                <p:embed/>
              </p:oleObj>
            </a:graphicData>
          </a:graphic>
        </p:graphicFrame>
        <p:graphicFrame>
          <p:nvGraphicFramePr>
            <p:cNvPr id="8202" name="Object 14"/>
            <p:cNvGraphicFramePr>
              <a:graphicFrameLocks noChangeAspect="1"/>
            </p:cNvGraphicFramePr>
            <p:nvPr/>
          </p:nvGraphicFramePr>
          <p:xfrm>
            <a:off x="3264" y="2352"/>
            <a:ext cx="568" cy="440"/>
          </p:xfrm>
          <a:graphic>
            <a:graphicData uri="http://schemas.openxmlformats.org/presentationml/2006/ole">
              <p:oleObj spid="_x0000_s8202" name="Equation" r:id="rId8" imgW="279360" imgH="215640" progId="Equation.DSMT4">
                <p:embed/>
              </p:oleObj>
            </a:graphicData>
          </a:graphic>
        </p:graphicFrame>
      </p:grpSp>
      <p:graphicFrame>
        <p:nvGraphicFramePr>
          <p:cNvPr id="46096" name="Object 16"/>
          <p:cNvGraphicFramePr>
            <a:graphicFrameLocks noChangeAspect="1"/>
          </p:cNvGraphicFramePr>
          <p:nvPr/>
        </p:nvGraphicFramePr>
        <p:xfrm>
          <a:off x="2667000" y="4419600"/>
          <a:ext cx="3311525" cy="828675"/>
        </p:xfrm>
        <a:graphic>
          <a:graphicData uri="http://schemas.openxmlformats.org/presentationml/2006/ole">
            <p:oleObj spid="_x0000_s8198" name="Equation" r:id="rId9" imgW="711000" imgH="177480" progId="Equation.DSMT4">
              <p:embed/>
            </p:oleObj>
          </a:graphicData>
        </a:graphic>
      </p:graphicFrame>
      <p:graphicFrame>
        <p:nvGraphicFramePr>
          <p:cNvPr id="46097" name="Object 17"/>
          <p:cNvGraphicFramePr>
            <a:graphicFrameLocks noChangeAspect="1"/>
          </p:cNvGraphicFramePr>
          <p:nvPr/>
        </p:nvGraphicFramePr>
        <p:xfrm>
          <a:off x="4170363" y="5257800"/>
          <a:ext cx="2306637" cy="828675"/>
        </p:xfrm>
        <a:graphic>
          <a:graphicData uri="http://schemas.openxmlformats.org/presentationml/2006/ole">
            <p:oleObj spid="_x0000_s8199" name="Equation" r:id="rId10" imgW="495000" imgH="177480" progId="Equation.DSMT4">
              <p:embed/>
            </p:oleObj>
          </a:graphicData>
        </a:graphic>
      </p:graphicFrame>
      <p:graphicFrame>
        <p:nvGraphicFramePr>
          <p:cNvPr id="46098" name="Object 18"/>
          <p:cNvGraphicFramePr>
            <a:graphicFrameLocks noChangeAspect="1"/>
          </p:cNvGraphicFramePr>
          <p:nvPr/>
        </p:nvGraphicFramePr>
        <p:xfrm>
          <a:off x="4900613" y="6029325"/>
          <a:ext cx="1952625" cy="828675"/>
        </p:xfrm>
        <a:graphic>
          <a:graphicData uri="http://schemas.openxmlformats.org/presentationml/2006/ole">
            <p:oleObj spid="_x0000_s8200" name="Equation" r:id="rId11" imgW="419040" imgH="177480" progId="Equation.DSMT4">
              <p:embed/>
            </p:oleObj>
          </a:graphicData>
        </a:graphic>
      </p:graphicFrame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4953000" y="6172200"/>
            <a:ext cx="1981200" cy="6858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3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/>
      <p:bldP spid="46089" grpId="0" animBg="1"/>
      <p:bldP spid="46089" grpId="1" animBg="1"/>
      <p:bldP spid="46090" grpId="0" animBg="1"/>
      <p:bldP spid="46090" grpId="1" animBg="1"/>
      <p:bldP spid="460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pPr eaLnBrk="1" hangingPunct="1"/>
            <a:r>
              <a:rPr lang="en-US" smtClean="0"/>
              <a:t>Solve for x: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3352800" y="990600"/>
          <a:ext cx="1901825" cy="1227138"/>
        </p:xfrm>
        <a:graphic>
          <a:graphicData uri="http://schemas.openxmlformats.org/presentationml/2006/ole">
            <p:oleObj spid="_x0000_s5122" name="Equation" r:id="rId3" imgW="609480" imgH="39348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2209800" y="2362200"/>
          <a:ext cx="2365375" cy="947738"/>
        </p:xfrm>
        <a:graphic>
          <a:graphicData uri="http://schemas.openxmlformats.org/presentationml/2006/ole">
            <p:oleObj spid="_x0000_s5123" name="Equation" r:id="rId4" imgW="507960" imgH="203040" progId="Equation.3">
              <p:embed/>
            </p:oleObj>
          </a:graphicData>
        </a:graphic>
      </p:graphicFrame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362200" y="1295400"/>
            <a:ext cx="9906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Albertus Medium" pitchFamily="34" charset="0"/>
              </a:rPr>
              <a:t>x•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334000" y="1295400"/>
            <a:ext cx="19812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Albertus Medium" pitchFamily="34" charset="0"/>
              </a:rPr>
              <a:t>• x</a:t>
            </a:r>
          </a:p>
        </p:txBody>
      </p:sp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4800600" y="2362200"/>
          <a:ext cx="946150" cy="828675"/>
        </p:xfrm>
        <a:graphic>
          <a:graphicData uri="http://schemas.openxmlformats.org/presentationml/2006/ole">
            <p:oleObj spid="_x0000_s5124" name="Equation" r:id="rId5" imgW="203040" imgH="177480" progId="Equation.3">
              <p:embed/>
            </p:oleObj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2133600" y="5791200"/>
          <a:ext cx="1597025" cy="828675"/>
        </p:xfrm>
        <a:graphic>
          <a:graphicData uri="http://schemas.openxmlformats.org/presentationml/2006/ole">
            <p:oleObj spid="_x0000_s5125" name="Equation" r:id="rId6" imgW="342720" imgH="177480" progId="Equation.3">
              <p:embed/>
            </p:oleObj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1600200" y="3505200"/>
          <a:ext cx="4257675" cy="947738"/>
        </p:xfrm>
        <a:graphic>
          <a:graphicData uri="http://schemas.openxmlformats.org/presentationml/2006/ole">
            <p:oleObj spid="_x0000_s5126" name="Equation" r:id="rId7" imgW="914400" imgH="203040" progId="Equation.3">
              <p:embed/>
            </p:oleObj>
          </a:graphicData>
        </a:graphic>
      </p:graphicFrame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1493838" y="4559300"/>
          <a:ext cx="3251200" cy="1123950"/>
        </p:xfrm>
        <a:graphic>
          <a:graphicData uri="http://schemas.openxmlformats.org/presentationml/2006/ole">
            <p:oleObj spid="_x0000_s5127" name="Equation" r:id="rId8" imgW="698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utoUpdateAnimBg="0"/>
      <p:bldP spid="33800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256</Words>
  <Application>Microsoft Office PowerPoint</Application>
  <PresentationFormat>On-screen Show (4:3)</PresentationFormat>
  <Paragraphs>41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Times New Roman</vt:lpstr>
      <vt:lpstr>Arial</vt:lpstr>
      <vt:lpstr>Albertus Medium</vt:lpstr>
      <vt:lpstr>Default Design</vt:lpstr>
      <vt:lpstr>Microsoft Equation 3.0</vt:lpstr>
      <vt:lpstr>MathType 5.0 Equation</vt:lpstr>
      <vt:lpstr>SAT Prep:  Solving Rational Equations</vt:lpstr>
      <vt:lpstr>Steps to solve SAT Rational Equations</vt:lpstr>
      <vt:lpstr>Extraneous Solutions</vt:lpstr>
      <vt:lpstr>Solving Rational Equations</vt:lpstr>
      <vt:lpstr>Solve for x:</vt:lpstr>
      <vt:lpstr>Solve for x:</vt:lpstr>
      <vt:lpstr>Solve for x:</vt:lpstr>
      <vt:lpstr>Cross products Short cut:</vt:lpstr>
      <vt:lpstr>Solve for x:</vt:lpstr>
      <vt:lpstr>Solve for x:</vt:lpstr>
      <vt:lpstr>Solve for x:</vt:lpstr>
      <vt:lpstr>Cross products:</vt:lpstr>
      <vt:lpstr>Cross products:</vt:lpstr>
      <vt:lpstr>Cross products:</vt:lpstr>
      <vt:lpstr>Assignment: Page 453 # (2-24) even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mabry</dc:creator>
  <cp:lastModifiedBy>bhopkins</cp:lastModifiedBy>
  <cp:revision>15</cp:revision>
  <dcterms:created xsi:type="dcterms:W3CDTF">2002-04-06T18:23:59Z</dcterms:created>
  <dcterms:modified xsi:type="dcterms:W3CDTF">2015-08-21T01:07:27Z</dcterms:modified>
</cp:coreProperties>
</file>