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6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B012-16D2-45C0-985C-763641F3836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FCC-4BA8-40E7-8589-576357135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B012-16D2-45C0-985C-763641F3836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FCC-4BA8-40E7-8589-576357135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B012-16D2-45C0-985C-763641F3836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FCC-4BA8-40E7-8589-576357135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B012-16D2-45C0-985C-763641F3836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FCC-4BA8-40E7-8589-576357135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B012-16D2-45C0-985C-763641F3836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FCC-4BA8-40E7-8589-576357135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B012-16D2-45C0-985C-763641F3836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FCC-4BA8-40E7-8589-576357135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B012-16D2-45C0-985C-763641F3836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FCC-4BA8-40E7-8589-576357135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B012-16D2-45C0-985C-763641F3836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FCC-4BA8-40E7-8589-576357135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B012-16D2-45C0-985C-763641F3836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FCC-4BA8-40E7-8589-576357135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B012-16D2-45C0-985C-763641F3836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FCC-4BA8-40E7-8589-576357135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B012-16D2-45C0-985C-763641F3836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FCC-4BA8-40E7-8589-576357135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B012-16D2-45C0-985C-763641F3836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A6FCC-4BA8-40E7-8589-5763571359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  <p:sndAc>
      <p:stSnd>
        <p:snd r:embed="rId13" name="camera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Expressions and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Order of Operations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  To use the order of operations to evaluate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Step 1</a:t>
            </a:r>
            <a:r>
              <a:rPr lang="en-US" dirty="0" smtClean="0"/>
              <a:t>:  Evaluate expressions inside grouping symbols first, such as parentheses ( ), brackets [ ], braces { }.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Step 2</a:t>
            </a:r>
            <a:r>
              <a:rPr lang="en-US" dirty="0" smtClean="0"/>
              <a:t>:  Evaluate all powers second, for example, 3⁴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Step 3</a:t>
            </a:r>
            <a:r>
              <a:rPr lang="en-US" dirty="0" smtClean="0"/>
              <a:t>:  Do multiplication and division </a:t>
            </a:r>
            <a:r>
              <a:rPr lang="en-US" dirty="0" smtClean="0">
                <a:solidFill>
                  <a:srgbClr val="FF0000"/>
                </a:solidFill>
              </a:rPr>
              <a:t>in left to right order 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Step 4</a:t>
            </a:r>
            <a:r>
              <a:rPr lang="en-US" dirty="0" smtClean="0"/>
              <a:t>:  Do addition and subtraction </a:t>
            </a:r>
            <a:r>
              <a:rPr lang="en-US" dirty="0" smtClean="0">
                <a:solidFill>
                  <a:srgbClr val="FF0000"/>
                </a:solidFill>
              </a:rPr>
              <a:t>in left to right order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Ex. 1  Evaluate [2(10 – 4)²+3]÷5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[2(10 – 4)²+3]÷5= [2(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)²+3]÷5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= </a:t>
            </a:r>
            <a:r>
              <a:rPr lang="en-US" dirty="0" smtClean="0"/>
              <a:t>[2(</a:t>
            </a:r>
            <a:r>
              <a:rPr lang="en-US" dirty="0" smtClean="0">
                <a:solidFill>
                  <a:srgbClr val="FF0000"/>
                </a:solidFill>
              </a:rPr>
              <a:t>36</a:t>
            </a:r>
            <a:r>
              <a:rPr lang="en-US" dirty="0" smtClean="0"/>
              <a:t>)</a:t>
            </a:r>
            <a:r>
              <a:rPr lang="en-US" dirty="0" smtClean="0"/>
              <a:t>+3]÷5</a:t>
            </a:r>
          </a:p>
          <a:p>
            <a:pPr>
              <a:buNone/>
            </a:pPr>
            <a:r>
              <a:rPr lang="en-US" dirty="0" smtClean="0"/>
              <a:t>				= [</a:t>
            </a:r>
            <a:r>
              <a:rPr lang="en-US" dirty="0" smtClean="0">
                <a:solidFill>
                  <a:srgbClr val="FF0000"/>
                </a:solidFill>
              </a:rPr>
              <a:t>72</a:t>
            </a:r>
            <a:r>
              <a:rPr lang="en-US" dirty="0" smtClean="0"/>
              <a:t>+3]÷5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=  </a:t>
            </a:r>
            <a:r>
              <a:rPr lang="en-US" dirty="0" smtClean="0">
                <a:solidFill>
                  <a:srgbClr val="FF0000"/>
                </a:solidFill>
              </a:rPr>
              <a:t>75</a:t>
            </a:r>
            <a:r>
              <a:rPr lang="en-US" dirty="0" smtClean="0"/>
              <a:t> ÷ 5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=     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Example 2: </a:t>
            </a:r>
            <a:r>
              <a:rPr lang="en-US" dirty="0" smtClean="0"/>
              <a:t> Evaluate </a:t>
            </a:r>
            <a:r>
              <a:rPr lang="en-US" dirty="0" smtClean="0"/>
              <a:t> 1-{30÷[7 + 3(-4)]}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1-{30÷[7+3(-4)]} </a:t>
            </a:r>
            <a:r>
              <a:rPr lang="en-US" dirty="0" smtClean="0"/>
              <a:t>= 1 – {30 ÷ [7 + (</a:t>
            </a:r>
            <a:r>
              <a:rPr lang="en-US" dirty="0" smtClean="0">
                <a:solidFill>
                  <a:srgbClr val="FF0000"/>
                </a:solidFill>
              </a:rPr>
              <a:t>-12</a:t>
            </a:r>
            <a:r>
              <a:rPr lang="en-US" dirty="0" smtClean="0"/>
              <a:t>)]}</a:t>
            </a:r>
          </a:p>
          <a:p>
            <a:pPr>
              <a:buNone/>
            </a:pPr>
            <a:r>
              <a:rPr lang="en-US" dirty="0" smtClean="0"/>
              <a:t>				 = 1 – {30 ÷ </a:t>
            </a:r>
            <a:r>
              <a:rPr lang="en-US" dirty="0" smtClean="0">
                <a:solidFill>
                  <a:srgbClr val="FF0000"/>
                </a:solidFill>
              </a:rPr>
              <a:t>[-5</a:t>
            </a:r>
            <a:r>
              <a:rPr lang="en-US" dirty="0" smtClean="0"/>
              <a:t>]}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 = </a:t>
            </a:r>
            <a:r>
              <a:rPr lang="en-US" dirty="0" smtClean="0"/>
              <a:t>1 – </a:t>
            </a:r>
            <a:r>
              <a:rPr lang="en-US" dirty="0" smtClean="0">
                <a:solidFill>
                  <a:srgbClr val="FF0000"/>
                </a:solidFill>
              </a:rPr>
              <a:t>{-6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 =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Example 3</a:t>
            </a:r>
            <a:r>
              <a:rPr lang="en-US" dirty="0" smtClean="0"/>
              <a:t>:  Evaluate ½ {[9 + 5(-3)]}</a:t>
            </a:r>
            <a:endParaRPr lang="en-US" dirty="0"/>
          </a:p>
          <a:p>
            <a:pPr>
              <a:buNone/>
            </a:pPr>
            <a:r>
              <a:rPr lang="en-US" dirty="0" smtClean="0"/>
              <a:t>				 = ½[9 + </a:t>
            </a:r>
            <a:r>
              <a:rPr lang="en-US" dirty="0" smtClean="0">
                <a:solidFill>
                  <a:srgbClr val="FF0000"/>
                </a:solidFill>
              </a:rPr>
              <a:t>-15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 =½[</a:t>
            </a:r>
            <a:r>
              <a:rPr lang="en-US" dirty="0" smtClean="0">
                <a:solidFill>
                  <a:srgbClr val="FF0000"/>
                </a:solidFill>
              </a:rPr>
              <a:t>-6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 = </a:t>
            </a:r>
            <a:r>
              <a:rPr lang="en-US" dirty="0" smtClean="0">
                <a:solidFill>
                  <a:srgbClr val="FF0000"/>
                </a:solidFill>
              </a:rPr>
              <a:t>-3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when we drop some variables in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4:  Evaluate x² - y(x + y) when x = 8 and y = 3</a:t>
            </a:r>
          </a:p>
          <a:p>
            <a:r>
              <a:rPr lang="en-US" dirty="0" smtClean="0"/>
              <a:t> </a:t>
            </a:r>
            <a:r>
              <a:rPr lang="en-US" dirty="0" smtClean="0"/>
              <a:t>x² - y(x + y) = 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² - </a:t>
            </a:r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en-US" dirty="0" smtClean="0"/>
              <a:t>)		</a:t>
            </a:r>
            <a:r>
              <a:rPr lang="en-US" sz="2000" dirty="0" smtClean="0">
                <a:solidFill>
                  <a:srgbClr val="FF0000"/>
                </a:solidFill>
              </a:rPr>
              <a:t>initial substitutions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= </a:t>
            </a:r>
            <a:r>
              <a:rPr lang="en-US" dirty="0" smtClean="0">
                <a:solidFill>
                  <a:srgbClr val="FF0000"/>
                </a:solidFill>
              </a:rPr>
              <a:t>64 </a:t>
            </a:r>
            <a:r>
              <a:rPr lang="en-US" dirty="0" smtClean="0"/>
              <a:t>– 3(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= 64 – </a:t>
            </a:r>
            <a:r>
              <a:rPr lang="en-US" dirty="0" smtClean="0">
                <a:solidFill>
                  <a:srgbClr val="FF0000"/>
                </a:solidFill>
              </a:rPr>
              <a:t>33		</a:t>
            </a:r>
            <a:r>
              <a:rPr lang="en-US" sz="2400" dirty="0" smtClean="0">
                <a:solidFill>
                  <a:srgbClr val="FF0000"/>
                </a:solidFill>
              </a:rPr>
              <a:t>be careful here!!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= </a:t>
            </a:r>
            <a:r>
              <a:rPr lang="en-US" dirty="0" smtClean="0">
                <a:solidFill>
                  <a:srgbClr val="FF0000"/>
                </a:solidFill>
              </a:rPr>
              <a:t>31</a:t>
            </a:r>
          </a:p>
        </p:txBody>
      </p:sp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175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Expressions and Formulas</vt:lpstr>
      <vt:lpstr>Objective:  To use the order of operations to evaluate expressions</vt:lpstr>
      <vt:lpstr>Examples</vt:lpstr>
      <vt:lpstr>Slide 4</vt:lpstr>
      <vt:lpstr>What happens when we drop some variables in there?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bhopkins</dc:creator>
  <cp:lastModifiedBy>bhopkins</cp:lastModifiedBy>
  <cp:revision>15</cp:revision>
  <dcterms:created xsi:type="dcterms:W3CDTF">2014-08-26T19:52:07Z</dcterms:created>
  <dcterms:modified xsi:type="dcterms:W3CDTF">2014-08-26T22:08:48Z</dcterms:modified>
</cp:coreProperties>
</file>